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</p:sldMasterIdLst>
  <p:notesMasterIdLst>
    <p:notesMasterId r:id="rId33"/>
  </p:notesMasterIdLst>
  <p:handoutMasterIdLst>
    <p:handoutMasterId r:id="rId34"/>
  </p:handoutMasterIdLst>
  <p:sldIdLst>
    <p:sldId id="257" r:id="rId13"/>
    <p:sldId id="274" r:id="rId14"/>
    <p:sldId id="275" r:id="rId15"/>
    <p:sldId id="261" r:id="rId16"/>
    <p:sldId id="276" r:id="rId17"/>
    <p:sldId id="279" r:id="rId18"/>
    <p:sldId id="278" r:id="rId19"/>
    <p:sldId id="263" r:id="rId20"/>
    <p:sldId id="2212" r:id="rId21"/>
    <p:sldId id="2214" r:id="rId22"/>
    <p:sldId id="277" r:id="rId23"/>
    <p:sldId id="270" r:id="rId24"/>
    <p:sldId id="280" r:id="rId25"/>
    <p:sldId id="265" r:id="rId26"/>
    <p:sldId id="2203" r:id="rId27"/>
    <p:sldId id="2204" r:id="rId28"/>
    <p:sldId id="2205" r:id="rId29"/>
    <p:sldId id="2202" r:id="rId30"/>
    <p:sldId id="2206" r:id="rId31"/>
    <p:sldId id="267" r:id="rId32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Lab Grotesque" panose="020B0604020202020204" charset="0"/>
      <p:regular r:id="rId43"/>
    </p:embeddedFont>
    <p:embeddedFont>
      <p:font typeface="Lab Grotesque Black" panose="020B0604020202020204" charset="0"/>
      <p:bold r:id="rId4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14E"/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13A93-A12F-4221-B0AC-CE2B52117E19}" v="1" dt="2023-11-08T14:43:31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144" autoAdjust="0"/>
  </p:normalViewPr>
  <p:slideViewPr>
    <p:cSldViewPr snapToGrid="0">
      <p:cViewPr varScale="1">
        <p:scale>
          <a:sx n="51" d="100"/>
          <a:sy n="51" d="100"/>
        </p:scale>
        <p:origin x="28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5.fntdata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2.fntdata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2023-11-17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2023-11-17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2023-11-17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20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BD0-9FE6-C147-A860-9268597AE1C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03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BD0-9FE6-C147-A860-9268597AE1C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03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2023-11-17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37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2023-11-17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22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2023-11-17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76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2023-11-17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28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2023-11-17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82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BD0-9FE6-C147-A860-9268597AE1C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62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BD0-9FE6-C147-A860-9268597AE1C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31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BD0-9FE6-C147-A860-9268597AE1C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54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Jun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 marL="21717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 marL="31432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8pPr>
            <a:lvl9pPr marL="38862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571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solidFill>
                  <a:srgbClr val="33414E"/>
                </a:solidFill>
                <a:effectLst/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2057400" marR="0" lvl="4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text</a:t>
            </a:r>
            <a:endParaRPr lang="en-US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Löftet:		32 000 </a:t>
            </a:r>
            <a:r>
              <a:rPr lang="sv-SE" err="1"/>
              <a:t>st</a:t>
            </a:r>
            <a:endParaRPr lang="sv-SE"/>
          </a:p>
          <a:p>
            <a:pPr lvl="0"/>
            <a:r>
              <a:rPr lang="sv-SE"/>
              <a:t>Resultatet:	473 </a:t>
            </a:r>
            <a:r>
              <a:rPr lang="sv-SE" err="1"/>
              <a:t>st</a:t>
            </a:r>
            <a:endParaRPr lang="sv-SE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Löftet:		32 000 </a:t>
            </a:r>
            <a:r>
              <a:rPr lang="sv-SE" err="1"/>
              <a:t>st</a:t>
            </a:r>
            <a:endParaRPr lang="sv-SE"/>
          </a:p>
          <a:p>
            <a:pPr lvl="0"/>
            <a:r>
              <a:rPr lang="sv-SE"/>
              <a:t>Resultatet:	473 </a:t>
            </a:r>
            <a:r>
              <a:rPr lang="sv-SE" err="1"/>
              <a:t>st</a:t>
            </a:r>
            <a:endParaRPr lang="sv-SE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Löftet:		32 000 </a:t>
            </a:r>
            <a:r>
              <a:rPr lang="sv-SE" err="1"/>
              <a:t>st</a:t>
            </a:r>
            <a:endParaRPr lang="sv-SE"/>
          </a:p>
          <a:p>
            <a:pPr lvl="0"/>
            <a:r>
              <a:rPr lang="sv-SE"/>
              <a:t>Resultatet:	473 </a:t>
            </a:r>
            <a:r>
              <a:rPr lang="sv-SE" err="1"/>
              <a:t>st</a:t>
            </a:r>
            <a:endParaRPr lang="sv-SE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mall för rubrik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lvl="0"/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  <a:lvl6pPr>
              <a:lnSpc>
                <a:spcPct val="100000"/>
              </a:lnSpc>
              <a:buClr>
                <a:schemeClr val="accent1"/>
              </a:buClr>
              <a:defRPr sz="1600"/>
            </a:lvl6pPr>
            <a:lvl7pPr>
              <a:lnSpc>
                <a:spcPct val="100000"/>
              </a:lnSpc>
              <a:buClr>
                <a:schemeClr val="accent1"/>
              </a:buClr>
              <a:defRPr sz="1600"/>
            </a:lvl7pPr>
            <a:lvl8pPr marL="2971800" indent="0">
              <a:lnSpc>
                <a:spcPct val="100000"/>
              </a:lnSpc>
              <a:buNone/>
              <a:defRPr sz="1600"/>
            </a:lvl8pPr>
            <a:lvl9pPr marL="34290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lvl="0"/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lvl="0"/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lvl="0"/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punktlistan</a:t>
            </a:r>
          </a:p>
          <a:p>
            <a:pPr lvl="0"/>
            <a:r>
              <a:rPr lang="sv-SE"/>
              <a:t>Klicka här för att ändra punktlistan</a:t>
            </a:r>
          </a:p>
          <a:p>
            <a:pPr lvl="0"/>
            <a:r>
              <a:rPr lang="sv-SE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5D502093-ED60-4497-930E-6852C47229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/>
              <a:t>Klicka här för att ändra texten i rutan. Dessa punktlistor passar bra till längre texter.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/>
              <a:t>Klicka här för att ändra texten i rutan. Dessa punktlistor passar bra till längre texter.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/>
              <a:t>Klicka här för att ändra texten i rutan. Dessa punktlistor passar bra till längre texter. 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 marL="3657600" indent="0"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4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F916A20-85DD-4E9F-BAED-153F2F8E6A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3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A172C39-C4EA-4713-9DC3-671E3B59B0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text</a:t>
            </a:r>
            <a:endParaRPr lang="en-US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err="1"/>
              <a:t>Rubik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20CD-49EE-F640-9308-DA347D40C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/>
              <a:t>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875AB-92F5-7147-BB7A-394F1736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E8EE-7581-4042-940B-AC0861C5203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BF61E2-C852-1049-AE42-66F6319D72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845" y="1825625"/>
            <a:ext cx="10779009" cy="4351338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/>
            </a:lvl1pPr>
            <a:lvl2pPr marL="457200" indent="0">
              <a:buClr>
                <a:schemeClr val="accent3"/>
              </a:buClr>
              <a:buNone/>
              <a:defRPr/>
            </a:lvl2pPr>
            <a:lvl3pPr marL="914400" indent="0">
              <a:buClr>
                <a:schemeClr val="accent1"/>
              </a:buClr>
              <a:buNone/>
              <a:defRPr/>
            </a:lvl3pPr>
            <a:lvl4pPr marL="1371600" indent="0">
              <a:buClr>
                <a:schemeClr val="accent4"/>
              </a:buClr>
              <a:buNone/>
              <a:defRPr/>
            </a:lvl4pPr>
            <a:lvl5pPr marL="1828800" indent="0">
              <a:buClr>
                <a:schemeClr val="accent2"/>
              </a:buClr>
              <a:buNone/>
              <a:defRPr/>
            </a:lvl5pPr>
          </a:lstStyle>
          <a:p>
            <a:pPr lvl="0"/>
            <a:r>
              <a:rPr lang="sv-SE" noProof="0" err="1"/>
              <a:t>Lorem</a:t>
            </a:r>
            <a:r>
              <a:rPr lang="sv-SE" noProof="0"/>
              <a:t> </a:t>
            </a:r>
            <a:r>
              <a:rPr lang="sv-SE" noProof="0" err="1"/>
              <a:t>ipsum</a:t>
            </a:r>
            <a:r>
              <a:rPr lang="sv-SE" noProof="0"/>
              <a:t> </a:t>
            </a:r>
            <a:r>
              <a:rPr lang="sv-SE" noProof="0" err="1"/>
              <a:t>dolor</a:t>
            </a:r>
            <a:r>
              <a:rPr lang="sv-SE" noProof="0"/>
              <a:t> </a:t>
            </a:r>
            <a:r>
              <a:rPr lang="sv-SE" noProof="0" err="1"/>
              <a:t>sit</a:t>
            </a:r>
            <a:r>
              <a:rPr lang="sv-SE" noProof="0"/>
              <a:t> </a:t>
            </a:r>
            <a:r>
              <a:rPr lang="sv-SE" noProof="0" err="1"/>
              <a:t>amet</a:t>
            </a:r>
            <a:r>
              <a:rPr lang="sv-SE" noProof="0"/>
              <a:t>, </a:t>
            </a:r>
            <a:r>
              <a:rPr lang="sv-SE" noProof="0" err="1"/>
              <a:t>consectetur</a:t>
            </a:r>
            <a:r>
              <a:rPr lang="sv-SE" noProof="0"/>
              <a:t> </a:t>
            </a:r>
            <a:r>
              <a:rPr lang="sv-SE" noProof="0" err="1"/>
              <a:t>adipiscing</a:t>
            </a:r>
            <a:r>
              <a:rPr lang="sv-SE" noProof="0"/>
              <a:t> elit. </a:t>
            </a:r>
            <a:r>
              <a:rPr lang="sv-SE" noProof="0" err="1"/>
              <a:t>Aliquam</a:t>
            </a:r>
            <a:r>
              <a:rPr lang="sv-SE" noProof="0"/>
              <a:t> a eros </a:t>
            </a:r>
            <a:r>
              <a:rPr lang="sv-SE" noProof="0" err="1"/>
              <a:t>accumsan</a:t>
            </a:r>
            <a:r>
              <a:rPr lang="sv-SE" noProof="0"/>
              <a:t>, </a:t>
            </a:r>
            <a:r>
              <a:rPr lang="sv-SE" noProof="0" err="1"/>
              <a:t>sagittis</a:t>
            </a:r>
            <a:r>
              <a:rPr lang="sv-SE" noProof="0"/>
              <a:t> </a:t>
            </a:r>
            <a:r>
              <a:rPr lang="sv-SE" noProof="0" err="1"/>
              <a:t>nibh</a:t>
            </a:r>
            <a:r>
              <a:rPr lang="sv-SE" noProof="0"/>
              <a:t> eget, </a:t>
            </a:r>
            <a:r>
              <a:rPr lang="sv-SE" noProof="0" err="1"/>
              <a:t>bibendum</a:t>
            </a:r>
            <a:r>
              <a:rPr lang="sv-SE" noProof="0"/>
              <a:t> massa. </a:t>
            </a:r>
            <a:r>
              <a:rPr lang="sv-SE" noProof="0" err="1"/>
              <a:t>Curabitur</a:t>
            </a:r>
            <a:r>
              <a:rPr lang="sv-SE" noProof="0"/>
              <a:t> in </a:t>
            </a:r>
            <a:r>
              <a:rPr lang="sv-SE" noProof="0" err="1"/>
              <a:t>tellus</a:t>
            </a:r>
            <a:r>
              <a:rPr lang="sv-SE" noProof="0"/>
              <a:t> </a:t>
            </a:r>
            <a:r>
              <a:rPr lang="sv-SE" noProof="0" err="1"/>
              <a:t>lacinia</a:t>
            </a:r>
            <a:r>
              <a:rPr lang="sv-SE" noProof="0"/>
              <a:t>, </a:t>
            </a:r>
            <a:r>
              <a:rPr lang="sv-SE" noProof="0" err="1"/>
              <a:t>ornare</a:t>
            </a:r>
            <a:r>
              <a:rPr lang="sv-SE" noProof="0"/>
              <a:t> </a:t>
            </a:r>
            <a:r>
              <a:rPr lang="sv-SE" noProof="0" err="1"/>
              <a:t>magna</a:t>
            </a:r>
            <a:r>
              <a:rPr lang="sv-SE" noProof="0"/>
              <a:t> vitae, </a:t>
            </a:r>
            <a:r>
              <a:rPr lang="sv-SE" noProof="0" err="1"/>
              <a:t>posuere</a:t>
            </a:r>
            <a:r>
              <a:rPr lang="sv-SE" noProof="0"/>
              <a:t> </a:t>
            </a:r>
            <a:r>
              <a:rPr lang="sv-SE" noProof="0" err="1"/>
              <a:t>augue</a:t>
            </a:r>
            <a:r>
              <a:rPr lang="sv-SE" noProof="0"/>
              <a:t>. </a:t>
            </a:r>
          </a:p>
          <a:p>
            <a:pPr lvl="0"/>
            <a:endParaRPr lang="sv-SE" noProof="0"/>
          </a:p>
          <a:p>
            <a:pPr lvl="0"/>
            <a:r>
              <a:rPr lang="sv-SE" noProof="0" err="1"/>
              <a:t>Suspendisse</a:t>
            </a:r>
            <a:r>
              <a:rPr lang="sv-SE" noProof="0"/>
              <a:t> </a:t>
            </a:r>
            <a:r>
              <a:rPr lang="sv-SE" noProof="0" err="1"/>
              <a:t>risus</a:t>
            </a:r>
            <a:r>
              <a:rPr lang="sv-SE" noProof="0"/>
              <a:t> </a:t>
            </a:r>
            <a:r>
              <a:rPr lang="sv-SE" noProof="0" err="1"/>
              <a:t>nibh</a:t>
            </a:r>
            <a:r>
              <a:rPr lang="sv-SE" noProof="0"/>
              <a:t>, </a:t>
            </a:r>
            <a:r>
              <a:rPr lang="sv-SE" noProof="0" err="1"/>
              <a:t>molestie</a:t>
            </a:r>
            <a:r>
              <a:rPr lang="sv-SE" noProof="0"/>
              <a:t> at </a:t>
            </a:r>
            <a:r>
              <a:rPr lang="sv-SE" noProof="0" err="1"/>
              <a:t>maximus</a:t>
            </a:r>
            <a:r>
              <a:rPr lang="sv-SE" noProof="0"/>
              <a:t> eu, gravida at </a:t>
            </a:r>
            <a:r>
              <a:rPr lang="sv-SE" noProof="0" err="1"/>
              <a:t>purus</a:t>
            </a:r>
            <a:r>
              <a:rPr lang="sv-SE" noProof="0"/>
              <a:t>. </a:t>
            </a:r>
            <a:r>
              <a:rPr lang="sv-SE" noProof="0" err="1"/>
              <a:t>Nulla</a:t>
            </a:r>
            <a:r>
              <a:rPr lang="sv-SE" noProof="0"/>
              <a:t> </a:t>
            </a:r>
            <a:r>
              <a:rPr lang="sv-SE" noProof="0" err="1"/>
              <a:t>viverra</a:t>
            </a:r>
            <a:r>
              <a:rPr lang="sv-SE" noProof="0"/>
              <a:t> </a:t>
            </a:r>
            <a:r>
              <a:rPr lang="sv-SE" noProof="0" err="1"/>
              <a:t>venenatis</a:t>
            </a:r>
            <a:r>
              <a:rPr lang="sv-SE" noProof="0"/>
              <a:t> </a:t>
            </a:r>
            <a:r>
              <a:rPr lang="sv-SE" noProof="0" err="1"/>
              <a:t>efficitur</a:t>
            </a:r>
            <a:r>
              <a:rPr lang="sv-SE" noProof="0"/>
              <a:t>. Sed </a:t>
            </a:r>
            <a:r>
              <a:rPr lang="sv-SE" noProof="0" err="1"/>
              <a:t>tincidunt</a:t>
            </a:r>
            <a:r>
              <a:rPr lang="sv-SE" noProof="0"/>
              <a:t>, </a:t>
            </a:r>
            <a:r>
              <a:rPr lang="sv-SE" noProof="0" err="1"/>
              <a:t>arcu</a:t>
            </a:r>
            <a:r>
              <a:rPr lang="sv-SE" noProof="0"/>
              <a:t> sed porta </a:t>
            </a:r>
            <a:r>
              <a:rPr lang="sv-SE" noProof="0" err="1"/>
              <a:t>rhoncus</a:t>
            </a:r>
            <a:r>
              <a:rPr lang="sv-SE" noProof="0"/>
              <a:t>, </a:t>
            </a:r>
            <a:r>
              <a:rPr lang="sv-SE" noProof="0" err="1"/>
              <a:t>nibh</a:t>
            </a:r>
            <a:r>
              <a:rPr lang="sv-SE" noProof="0"/>
              <a:t> </a:t>
            </a:r>
            <a:r>
              <a:rPr lang="sv-SE" noProof="0" err="1"/>
              <a:t>neque</a:t>
            </a:r>
            <a:r>
              <a:rPr lang="sv-SE" noProof="0"/>
              <a:t> porttitor </a:t>
            </a:r>
            <a:r>
              <a:rPr lang="sv-SE" noProof="0" err="1"/>
              <a:t>purus</a:t>
            </a:r>
            <a:r>
              <a:rPr lang="sv-SE" noProof="0"/>
              <a:t>, sed </a:t>
            </a:r>
            <a:r>
              <a:rPr lang="sv-SE" noProof="0" err="1"/>
              <a:t>blandit</a:t>
            </a:r>
            <a:r>
              <a:rPr lang="sv-SE" noProof="0"/>
              <a:t> elit </a:t>
            </a:r>
            <a:r>
              <a:rPr lang="sv-SE" noProof="0" err="1"/>
              <a:t>arcu</a:t>
            </a:r>
            <a:r>
              <a:rPr lang="sv-SE" noProof="0"/>
              <a:t> </a:t>
            </a:r>
            <a:r>
              <a:rPr lang="sv-SE" noProof="0" err="1"/>
              <a:t>nec</a:t>
            </a:r>
            <a:r>
              <a:rPr lang="sv-SE" noProof="0"/>
              <a:t> </a:t>
            </a:r>
            <a:r>
              <a:rPr lang="sv-SE" noProof="0" err="1"/>
              <a:t>quam</a:t>
            </a:r>
            <a:r>
              <a:rPr lang="sv-SE" noProof="0"/>
              <a:t>. </a:t>
            </a:r>
          </a:p>
          <a:p>
            <a:pPr lvl="0"/>
            <a:endParaRPr lang="sv-SE" noProof="0"/>
          </a:p>
          <a:p>
            <a:pPr lvl="0"/>
            <a:r>
              <a:rPr lang="sv-SE" noProof="0" err="1"/>
              <a:t>Aliquam</a:t>
            </a:r>
            <a:r>
              <a:rPr lang="sv-SE" noProof="0"/>
              <a:t> id </a:t>
            </a:r>
            <a:r>
              <a:rPr lang="sv-SE" noProof="0" err="1"/>
              <a:t>sem</a:t>
            </a:r>
            <a:r>
              <a:rPr lang="sv-SE" noProof="0"/>
              <a:t> </a:t>
            </a:r>
            <a:r>
              <a:rPr lang="sv-SE" noProof="0" err="1"/>
              <a:t>quam</a:t>
            </a:r>
            <a:r>
              <a:rPr lang="sv-SE" noProof="0"/>
              <a:t>. </a:t>
            </a:r>
            <a:r>
              <a:rPr lang="sv-SE" noProof="0" err="1"/>
              <a:t>Proin</a:t>
            </a:r>
            <a:r>
              <a:rPr lang="sv-SE" noProof="0"/>
              <a:t> </a:t>
            </a:r>
            <a:r>
              <a:rPr lang="sv-SE" noProof="0" err="1"/>
              <a:t>molestie</a:t>
            </a:r>
            <a:r>
              <a:rPr lang="sv-SE" noProof="0"/>
              <a:t> </a:t>
            </a:r>
            <a:r>
              <a:rPr lang="sv-SE" noProof="0" err="1"/>
              <a:t>augue</a:t>
            </a:r>
            <a:r>
              <a:rPr lang="sv-SE" noProof="0"/>
              <a:t> </a:t>
            </a:r>
            <a:r>
              <a:rPr lang="sv-SE" noProof="0" err="1"/>
              <a:t>sit</a:t>
            </a:r>
            <a:r>
              <a:rPr lang="sv-SE" noProof="0"/>
              <a:t> </a:t>
            </a:r>
            <a:r>
              <a:rPr lang="sv-SE" noProof="0" err="1"/>
              <a:t>amet</a:t>
            </a:r>
            <a:r>
              <a:rPr lang="sv-SE" noProof="0"/>
              <a:t> </a:t>
            </a:r>
            <a:r>
              <a:rPr lang="sv-SE" noProof="0" err="1"/>
              <a:t>nulla</a:t>
            </a:r>
            <a:r>
              <a:rPr lang="sv-SE" noProof="0"/>
              <a:t> </a:t>
            </a:r>
            <a:r>
              <a:rPr lang="sv-SE" noProof="0" err="1"/>
              <a:t>varius</a:t>
            </a:r>
            <a:r>
              <a:rPr lang="sv-SE" noProof="0"/>
              <a:t>, </a:t>
            </a:r>
            <a:r>
              <a:rPr lang="sv-SE" noProof="0" err="1"/>
              <a:t>vel</a:t>
            </a:r>
            <a:r>
              <a:rPr lang="sv-SE" noProof="0"/>
              <a:t> </a:t>
            </a:r>
            <a:r>
              <a:rPr lang="sv-SE" noProof="0" err="1"/>
              <a:t>imperdiet</a:t>
            </a:r>
            <a:r>
              <a:rPr lang="sv-SE" noProof="0"/>
              <a:t> </a:t>
            </a:r>
            <a:r>
              <a:rPr lang="sv-SE" noProof="0" err="1"/>
              <a:t>ipsum</a:t>
            </a:r>
            <a:r>
              <a:rPr lang="sv-SE" noProof="0"/>
              <a:t> </a:t>
            </a:r>
            <a:r>
              <a:rPr lang="sv-SE" noProof="0" err="1"/>
              <a:t>aliquam</a:t>
            </a:r>
            <a:r>
              <a:rPr lang="sv-S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59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Projekt-logga eller </a:t>
            </a:r>
            <a:r>
              <a:rPr lang="sv-SE" err="1"/>
              <a:t>sammarbetspartner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00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  <a:br>
              <a:rPr lang="sv-SE"/>
            </a:br>
            <a:r>
              <a:rPr lang="sv-SE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8664C3-8C41-D94E-B854-6A743A4DC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751835-D2AA-AB44-A3AB-B210F25F6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496800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5815A9-6982-3E4A-9A4A-6776E60CE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191691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Projekt-logga eller </a:t>
            </a:r>
            <a:r>
              <a:rPr lang="sv-SE" err="1"/>
              <a:t>sammarbetspartner</a:t>
            </a:r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rubriken</a:t>
            </a:r>
            <a:endParaRPr lang="en-US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Projekt-logga eller </a:t>
            </a:r>
            <a:r>
              <a:rPr lang="sv-SE" err="1"/>
              <a:t>sammarbetspartner</a:t>
            </a:r>
            <a:endParaRPr lang="sv-SE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Vad säger våra </a:t>
            </a:r>
            <a:br>
              <a:rPr lang="sv-SE"/>
            </a:br>
            <a:r>
              <a:rPr lang="sv-SE"/>
              <a:t>medlemmar om oss?</a:t>
            </a:r>
            <a:endParaRPr lang="en-US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Vad säger våra </a:t>
            </a:r>
            <a:br>
              <a:rPr lang="sv-SE"/>
            </a:br>
            <a:r>
              <a:rPr lang="sv-SE"/>
              <a:t>medlemmar om oss?</a:t>
            </a:r>
            <a:endParaRPr lang="en-US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C898C92C-42B2-4405-ADE3-802DB09665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41519" y="3028860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buNone/>
              <a:defRPr sz="1600"/>
            </a:lvl7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>
                <a:latin typeface="Lab Grotesque Black" pitchFamily="2" charset="0"/>
              </a:rPr>
              <a:t>PROJEKTGRUPP</a:t>
            </a:r>
            <a:endParaRPr lang="en-US" sz="2000" b="1" i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 marL="514350" indent="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buNone/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2514600" marR="0" lvl="5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Projektgruppens</a:t>
            </a:r>
            <a:br>
              <a:rPr lang="sv-SE"/>
            </a:br>
            <a:r>
              <a:rPr lang="sv-SE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9F94B155-B0BE-444A-B67F-5110C1437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2323" y="2270771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underrubriken. Här kan det stå något på två rader.</a:t>
            </a:r>
            <a:endParaRPr lang="en-US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Organisations schema</a:t>
            </a:r>
            <a:endParaRPr lang="en-US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Organisations schema</a:t>
            </a:r>
            <a:endParaRPr lang="en-US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Planering</a:t>
            </a:r>
            <a:endParaRPr lang="en-US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texten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 marL="365760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  <p:sldLayoutId id="2147483728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6" r:id="rId8"/>
    <p:sldLayoutId id="214748372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Treaties_of_Rom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F00CC1B-D709-8140-85D7-7E1E8455C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3955" y="3679467"/>
            <a:ext cx="10341354" cy="1870292"/>
          </a:xfrm>
        </p:spPr>
        <p:txBody>
          <a:bodyPr/>
          <a:lstStyle/>
          <a:p>
            <a:r>
              <a:rPr lang="sv-SE"/>
              <a:t>Lönetransparensdirektivet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4C6424-A7E2-2F4D-990D-4846B4845A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Båstad 10 november 2023</a:t>
            </a:r>
          </a:p>
          <a:p>
            <a:r>
              <a:rPr lang="sv-SE" dirty="0"/>
              <a:t>Karolina </a:t>
            </a:r>
            <a:r>
              <a:rPr lang="sv-SE" dirty="0" err="1"/>
              <a:t>löf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36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37B30-68B7-6364-7D91-A2223BB5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895"/>
            <a:ext cx="10515600" cy="1271847"/>
          </a:xfrm>
        </p:spPr>
        <p:txBody>
          <a:bodyPr/>
          <a:lstStyle/>
          <a:p>
            <a:r>
              <a:rPr lang="sv-SE" dirty="0"/>
              <a:t>Arbetstagarkategori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C6E7E0-8BF9-A758-A16A-7A97726B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471" y="2136372"/>
            <a:ext cx="10515600" cy="3616036"/>
          </a:xfrm>
        </p:spPr>
        <p:txBody>
          <a:bodyPr/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Nytt begrepp som definieras enligt följande:</a:t>
            </a:r>
          </a:p>
          <a:p>
            <a:pPr marL="0" lvl="2"/>
            <a:endParaRPr lang="sv-SE" dirty="0">
              <a:solidFill>
                <a:schemeClr val="tx1"/>
              </a:solidFill>
            </a:endParaRPr>
          </a:p>
          <a:p>
            <a:pPr marL="0" lvl="2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Arbetstagare som utför </a:t>
            </a:r>
            <a:r>
              <a:rPr lang="sv-SE" b="1" dirty="0">
                <a:solidFill>
                  <a:schemeClr val="tx1"/>
                </a:solidFill>
              </a:rPr>
              <a:t>lika eller likvärdigt arbete </a:t>
            </a:r>
            <a:r>
              <a:rPr lang="sv-SE" dirty="0">
                <a:solidFill>
                  <a:schemeClr val="tx1"/>
                </a:solidFill>
              </a:rPr>
              <a:t>och som grupperats på ett icke godtyckligt sätt på </a:t>
            </a:r>
          </a:p>
          <a:p>
            <a:pPr marL="0" lvl="2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</a:rPr>
              <a:t>grundval av de icke-diskriminerande och objektiva, könsneutrala kriterier som det hänvisas till i artikel 4.4, </a:t>
            </a:r>
            <a:r>
              <a:rPr lang="sv-SE" b="1" dirty="0">
                <a:solidFill>
                  <a:schemeClr val="tx1"/>
                </a:solidFill>
              </a:rPr>
              <a:t>av arbetstagarnas arbetsgivare </a:t>
            </a:r>
            <a:r>
              <a:rPr lang="sv-SE" dirty="0">
                <a:solidFill>
                  <a:schemeClr val="tx1"/>
                </a:solidFill>
              </a:rPr>
              <a:t>och, i tillämpliga fall, </a:t>
            </a:r>
            <a:r>
              <a:rPr lang="sv-SE" b="1" dirty="0">
                <a:solidFill>
                  <a:schemeClr val="tx1"/>
                </a:solidFill>
              </a:rPr>
              <a:t>i samarbete med arbetstagarföreträdarna </a:t>
            </a:r>
            <a:r>
              <a:rPr lang="sv-SE" dirty="0">
                <a:solidFill>
                  <a:schemeClr val="tx1"/>
                </a:solidFill>
              </a:rPr>
              <a:t>i enlighet med nationell rätt och/eller praxis.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Får betydelse vid lönerapportering och lönebedömning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29857A-5791-70AC-9DCA-C802A82F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7641-2D6E-8D4A-BE3C-3A7D8C8D271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0188FA-5694-BCD8-466B-D69FD700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66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536089-AE27-BC62-E3E3-2F674A42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9CFD12-86D7-E47A-4467-834C8CE61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869FE8-8EED-1CE2-C815-58C4865C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7641-2D6E-8D4A-BE3C-3A7D8C8D271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065ADB-D5A5-AEED-866B-284BA65D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1DB0D299-5D69-EFA5-FBE1-54E1A137F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56982"/>
              </p:ext>
            </p:extLst>
          </p:nvPr>
        </p:nvGraphicFramePr>
        <p:xfrm>
          <a:off x="314792" y="351067"/>
          <a:ext cx="11510845" cy="614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0845">
                  <a:extLst>
                    <a:ext uri="{9D8B030D-6E8A-4147-A177-3AD203B41FA5}">
                      <a16:colId xmlns:a16="http://schemas.microsoft.com/office/drawing/2014/main" val="2861403770"/>
                    </a:ext>
                  </a:extLst>
                </a:gridCol>
              </a:tblGrid>
              <a:tr h="489562">
                <a:tc>
                  <a:txBody>
                    <a:bodyPr/>
                    <a:lstStyle/>
                    <a:p>
                      <a:r>
                        <a:rPr lang="sv-SE" sz="2800"/>
                        <a:t>Ökad lönetransparens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58506"/>
                  </a:ext>
                </a:extLst>
              </a:tr>
              <a:tr h="1669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Arbetssökande (art 5)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om ingångslön eller lönespann för utannonserad befattning och, </a:t>
                      </a:r>
                      <a:r>
                        <a:rPr lang="sv-SE" sz="1600" dirty="0">
                          <a:solidFill>
                            <a:srgbClr val="33414E"/>
                          </a:solidFill>
                        </a:rPr>
                        <a:t>i förekommande fall, ha rätt att få information om de relevanta bestämmelserna i det kollektivavtal som arbetsgivaren tillämpar på tjänsten.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sv-S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Förbud mot att fråga arbetssökande om lönehistorik.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50533"/>
                  </a:ext>
                </a:extLst>
              </a:tr>
              <a:tr h="1669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Alla anställda (art 6-7 samt 9)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33414E"/>
                          </a:solidFill>
                        </a:rPr>
                        <a:t>Arbetsgivare ska informera sina anställda vilka kriterier som används för att bestämma löner, lönenivåer och </a:t>
                      </a:r>
                      <a:r>
                        <a:rPr lang="sv-SE" sz="1600" strike="sngStrike" dirty="0">
                          <a:solidFill>
                            <a:srgbClr val="33414E"/>
                          </a:solidFill>
                        </a:rPr>
                        <a:t>l</a:t>
                      </a:r>
                      <a:r>
                        <a:rPr lang="sv-SE" sz="1600" dirty="0">
                          <a:solidFill>
                            <a:srgbClr val="33414E"/>
                          </a:solidFill>
                        </a:rPr>
                        <a:t>öneutveckling (mindre företag med färre än 50 anställda får undantas)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dirty="0">
                        <a:solidFill>
                          <a:srgbClr val="33414E"/>
                        </a:solidFill>
                      </a:endParaRP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sv-SE" sz="1600" dirty="0">
                          <a:solidFill>
                            <a:srgbClr val="33414E"/>
                          </a:solidFill>
                        </a:rPr>
                        <a:t>Arbetstagare ges rätt att begära skriftlig information om genomsnittslön, uppdelat på respektive kön, för arbetstagare som utför lika eller likvärdigt arbete som denne. 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14371"/>
                  </a:ext>
                </a:extLst>
              </a:tr>
              <a:tr h="1405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Allmänheten (art 9)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v-SE" sz="1600" dirty="0"/>
                        <a:t>Större arbetsgivare blir skyldiga att rapportera till myndighet om löneskillnader mellan kvinnliga och manliga arbetstagare. Informationen ska offentliggöras av myndigheten.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sv-SE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v-SE" sz="1600" dirty="0"/>
                        <a:t>Rapporteringsfrekvens varierar beroende på antal anställda. 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98009"/>
                  </a:ext>
                </a:extLst>
              </a:tr>
              <a:tr h="878702">
                <a:tc>
                  <a:txBody>
                    <a:bodyPr/>
                    <a:lstStyle/>
                    <a:p>
                      <a:r>
                        <a:rPr lang="sv-SE" sz="1600" u="sng" dirty="0"/>
                        <a:t>Facklig klubb på företaget art 4.4, 9 och 10</a:t>
                      </a:r>
                    </a:p>
                    <a:p>
                      <a:r>
                        <a:rPr lang="sv-SE" sz="1600" dirty="0"/>
                        <a:t>-  Överenskomma om kriterier, lämna information och svara på förtydligande samt utföra gemensam lönebedömning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4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4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08EC1-3CBF-17EF-3687-E3B2C267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1" y="992215"/>
            <a:ext cx="10515600" cy="130977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33414E"/>
                </a:solidFill>
              </a:rPr>
              <a:t>Lönerapportering (art 9)</a:t>
            </a:r>
            <a:endParaRPr lang="sv-SE" sz="2700" b="0">
              <a:solidFill>
                <a:srgbClr val="33414E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9F53FF-CD32-8518-BCB0-0FD178C8A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01989"/>
            <a:ext cx="10515600" cy="1201718"/>
          </a:xfrm>
        </p:spPr>
        <p:txBody>
          <a:bodyPr/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33414E"/>
                </a:solidFill>
              </a:rPr>
              <a:t>Arbetsgivare med minst 250 anställda ska </a:t>
            </a:r>
            <a:r>
              <a:rPr lang="sv-SE" u="sng" dirty="0">
                <a:solidFill>
                  <a:srgbClr val="33414E"/>
                </a:solidFill>
              </a:rPr>
              <a:t>årligen </a:t>
            </a:r>
            <a:r>
              <a:rPr lang="sv-SE" dirty="0">
                <a:solidFill>
                  <a:srgbClr val="33414E"/>
                </a:solidFill>
              </a:rPr>
              <a:t>rapportera uppgifter om löneskillnaderna mellan manliga och kvinnliga arbetstagare till utsedd myndighet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sv-SE" dirty="0">
              <a:solidFill>
                <a:srgbClr val="33414E"/>
              </a:solidFill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33414E"/>
                </a:solidFill>
              </a:rPr>
              <a:t>Arbetsgivare med 100-249 ska fullgöra samma rapportering </a:t>
            </a:r>
            <a:r>
              <a:rPr lang="sv-SE" u="sng" dirty="0">
                <a:solidFill>
                  <a:srgbClr val="33414E"/>
                </a:solidFill>
              </a:rPr>
              <a:t>var tredje år</a:t>
            </a:r>
          </a:p>
          <a:p>
            <a:pPr marL="457200" lvl="3"/>
            <a:endParaRPr lang="sv-SE" dirty="0">
              <a:solidFill>
                <a:srgbClr val="33414E"/>
              </a:solidFill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33414E"/>
                </a:solidFill>
              </a:rPr>
              <a:t>Utsedd myndighet ska utan dröjsmål </a:t>
            </a:r>
            <a:r>
              <a:rPr lang="sv-SE" b="1" dirty="0">
                <a:solidFill>
                  <a:srgbClr val="33414E"/>
                </a:solidFill>
              </a:rPr>
              <a:t>offentliggöra</a:t>
            </a:r>
            <a:r>
              <a:rPr lang="sv-SE" dirty="0">
                <a:solidFill>
                  <a:srgbClr val="33414E"/>
                </a:solidFill>
              </a:rPr>
              <a:t> de inrapporterande uppgifterna på ett enkelt, lättillgängligt och användarvänligt sätt som möjliggör en jämförelse mellan arbetsgivare, sektorer och regioner i den berörda medlemsstaten</a:t>
            </a:r>
          </a:p>
          <a:p>
            <a:pPr marL="0" lvl="2"/>
            <a:endParaRPr lang="sv-SE" dirty="0">
              <a:solidFill>
                <a:srgbClr val="33414E"/>
              </a:solidFill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Om löneskillnader mellan könen inte är motiverade på grundval av sakliga, könsneutrala kriterier ska arbetsgivare </a:t>
            </a:r>
            <a:r>
              <a:rPr lang="sv-SE" b="1" u="sng" dirty="0">
                <a:solidFill>
                  <a:schemeClr val="tx1"/>
                </a:solidFill>
              </a:rPr>
              <a:t>i</a:t>
            </a:r>
            <a:r>
              <a:rPr lang="sv-SE" u="sng" dirty="0">
                <a:solidFill>
                  <a:schemeClr val="tx1"/>
                </a:solidFill>
              </a:rPr>
              <a:t>nom en rimlig tidsperiod </a:t>
            </a:r>
            <a:r>
              <a:rPr lang="sv-SE" dirty="0">
                <a:solidFill>
                  <a:schemeClr val="tx1"/>
                </a:solidFill>
              </a:rPr>
              <a:t>avhjälpa situationen i nära samverkan med arbetstagarföreträdare, arbetsinspektion och/eller jämlikhetsorgan (punkten 10)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sv-SE" dirty="0">
              <a:solidFill>
                <a:srgbClr val="33414E"/>
              </a:solidFill>
            </a:endParaRPr>
          </a:p>
          <a:p>
            <a:pPr marL="0" lvl="2"/>
            <a:endParaRPr lang="sv-SE" dirty="0">
              <a:solidFill>
                <a:srgbClr val="33414E"/>
              </a:solidFill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6569C9-B977-2911-1907-51BE1021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7641-2D6E-8D4A-BE3C-3A7D8C8D271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14026DE-BCC8-B154-D948-0BF33630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49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EE1D09-B18B-5250-8324-8B278699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B4B7641-2D6E-8D4A-BE3C-3A7D8C8D2714}" type="datetime1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2023-11-17</a:t>
            </a:fld>
            <a:endParaRPr lang="sv-SE" sz="70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DCA843-A47D-73E4-AAC9-5BE5E761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B63437-8A26-BE43-AB46-80340C37E737}" type="slidenum">
              <a:rPr lang="sv-SE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sv-SE" sz="6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B97A4A-3D26-BC43-1F7F-B91BD69EF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2088682"/>
            <a:ext cx="10548938" cy="4327994"/>
          </a:xfrm>
        </p:spPr>
        <p:txBody>
          <a:bodyPr>
            <a:normAutofit/>
          </a:bodyPr>
          <a:lstStyle/>
          <a:p>
            <a:pPr marL="457200" lvl="2" indent="-457200"/>
            <a:r>
              <a:rPr lang="sv-SE" sz="1800" dirty="0"/>
              <a:t>Arbetsgivare med minst 100 anställda ska göra en gemensam lönebedömning med facket om </a:t>
            </a:r>
          </a:p>
          <a:p>
            <a:pPr marL="914400" lvl="3" indent="-457200"/>
            <a:r>
              <a:rPr lang="sv-SE" sz="1800" dirty="0"/>
              <a:t>skillnaden i genomsnittslön för kvinnor och män är minst 5 % i någon arbetstagarkategori, och då </a:t>
            </a:r>
          </a:p>
          <a:p>
            <a:pPr marL="914400" lvl="3" indent="-457200"/>
            <a:r>
              <a:rPr lang="sv-SE" sz="1800" dirty="0"/>
              <a:t>arbetsgivaren inte kan motivera skillnaden med objektiva och könsneutrala kriterier, och då </a:t>
            </a:r>
          </a:p>
          <a:p>
            <a:pPr marL="914400" lvl="3" indent="-457200"/>
            <a:r>
              <a:rPr lang="sv-SE" sz="1800" dirty="0"/>
              <a:t>arbetsgivaren inte har avhjälpt en sådan ogrundad skillnad i den genomsnittliga lönenivån inom sex månader från den dag då lönerapporteringen lämnades in.</a:t>
            </a:r>
          </a:p>
          <a:p>
            <a:pPr marL="457200" lvl="3" indent="0">
              <a:buNone/>
            </a:pPr>
            <a:endParaRPr lang="sv-SE" sz="1800" dirty="0"/>
          </a:p>
          <a:p>
            <a:pPr marL="457200" lvl="2" indent="-457200"/>
            <a:r>
              <a:rPr lang="sv-SE" sz="1800" dirty="0"/>
              <a:t>Den gemensamma lönebedömningen innefattar statistik om könsfördelning och löneskillnader inom olika arbetstagarkategorier samt s</a:t>
            </a:r>
            <a:r>
              <a:rPr lang="sv-S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kälen till dessa skillnader, </a:t>
            </a:r>
            <a:r>
              <a:rPr lang="sv-SE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förekommande fall </a:t>
            </a:r>
            <a:r>
              <a:rPr lang="sv-SE" sz="1800" dirty="0">
                <a:effectLst/>
                <a:highlight>
                  <a:srgbClr val="EFF2F5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på grundval av objektiva, könsneutrala kriterier </a:t>
            </a:r>
            <a:r>
              <a:rPr lang="sv-SE" sz="1800" b="1" dirty="0">
                <a:effectLst/>
                <a:highlight>
                  <a:srgbClr val="EFF2F5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som gemensamt fastställts av arbetstagarföreträdarna och arbetsgivaren</a:t>
            </a:r>
            <a:r>
              <a:rPr lang="sv-SE" sz="1800" b="1" dirty="0">
                <a:highlight>
                  <a:srgbClr val="EFF2F5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dirty="0">
                <a:highlight>
                  <a:srgbClr val="EFF2F5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samt krav på åtgärder.</a:t>
            </a:r>
            <a:r>
              <a:rPr lang="sv-SE" sz="1800" dirty="0">
                <a:effectLst/>
                <a:highlight>
                  <a:srgbClr val="EFF2F5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2" indent="0">
              <a:buNone/>
            </a:pPr>
            <a:endParaRPr lang="sv-SE" sz="1800" dirty="0">
              <a:effectLst/>
              <a:highlight>
                <a:srgbClr val="EFF2F5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2" indent="-457200"/>
            <a:r>
              <a:rPr lang="sv-SE" sz="1800" dirty="0"/>
              <a:t>Ska ställas till förfogande för arbetstagare, fack och myndighet.</a:t>
            </a:r>
          </a:p>
          <a:p>
            <a:pPr marL="457200" lvl="2" indent="-457200"/>
            <a:endParaRPr lang="sv-SE" sz="1800" dirty="0"/>
          </a:p>
          <a:p>
            <a:endParaRPr lang="sv-SE" sz="22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BC07BA4-299F-279F-F62F-4C1BC1D12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62" y="1089087"/>
            <a:ext cx="6897278" cy="607634"/>
          </a:xfrm>
        </p:spPr>
        <p:txBody>
          <a:bodyPr anchor="ctr">
            <a:normAutofit fontScale="90000"/>
          </a:bodyPr>
          <a:lstStyle/>
          <a:p>
            <a:r>
              <a:rPr lang="sv-SE" sz="3300"/>
              <a:t>Gemensam lönebedömning (art 10)</a:t>
            </a:r>
          </a:p>
        </p:txBody>
      </p:sp>
    </p:spTree>
    <p:extLst>
      <p:ext uri="{BB962C8B-B14F-4D97-AF65-F5344CB8AC3E}">
        <p14:creationId xmlns:p14="http://schemas.microsoft.com/office/powerpoint/2010/main" val="59231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37B30-68B7-6364-7D91-A2223BB5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Utökad möjlighet till rättslig prövning av lönediskriminering – och framgång för den enskilde</a:t>
            </a:r>
            <a:endParaRPr lang="sv-SE">
              <a:solidFill>
                <a:srgbClr val="33414E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C6E7E0-8BF9-A758-A16A-7A97726B0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Bevisregler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Preskriptionsfrister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</a:rPr>
              <a:t>Rättegångskostnader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Skadestånd och sanktioner</a:t>
            </a: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29857A-5791-70AC-9DCA-C802A82F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7641-2D6E-8D4A-BE3C-3A7D8C8D271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0188FA-5694-BCD8-466B-D69FD700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94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F6993-3691-3D21-C699-BE5F942E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Bevisbördan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A101AFC-EFAB-062A-5B94-804AC051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E8EE-7581-4042-940B-AC0861C52034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80EDEF5-80CD-9C64-41A8-9CFD79B2B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45" y="2394065"/>
            <a:ext cx="10779009" cy="3782898"/>
          </a:xfrm>
        </p:spPr>
        <p:txBody>
          <a:bodyPr/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dirty="0"/>
              <a:t>Helt omkastad bevisbörda om arbetsgivaren inte följer reglerna om lönetransparens, dvs. arbetsgivaren har då full bevisbörda för att lönediskriminering inte förekommit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dirty="0"/>
              <a:t>Viss lättnad i bevisbördan för arbetsgivare om denne kan visa att överträdelsen av reglerna om lönetransparens var </a:t>
            </a:r>
            <a:r>
              <a:rPr lang="sv-SE" b="1" dirty="0"/>
              <a:t>uppenbart oavsiktlig och av ringa karaktär</a:t>
            </a:r>
            <a:r>
              <a:rPr lang="sv-SE" dirty="0"/>
              <a:t>.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b="1" dirty="0"/>
              <a:t>Viktigt att ha en dokumenterad lönestruktur samt dokumentera lönerevisioner och spara bevisning </a:t>
            </a:r>
            <a:r>
              <a:rPr lang="sv-SE" dirty="0"/>
              <a:t>i form av kriterier för lönesättning, anteckningar från lönesamtal, dokumentation om arbetstagares begäran om information etc.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45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1E5AD4-ABF4-5A8F-0551-B3262017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Preskriptionstid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8ECF9B2-5E80-C546-1A22-328FE8E8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E8EE-7581-4042-940B-AC0861C52034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0B7CD0-1278-0CFD-D903-38680222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Minsta </a:t>
            </a:r>
            <a:r>
              <a:rPr lang="sv-SE" sz="1800" dirty="0">
                <a:solidFill>
                  <a:srgbClr val="33414E"/>
                </a:solidFill>
              </a:rPr>
              <a:t>preskriptionstid om </a:t>
            </a:r>
            <a:r>
              <a:rPr lang="sv-SE" sz="1800" b="1" dirty="0">
                <a:solidFill>
                  <a:srgbClr val="33414E"/>
                </a:solidFill>
              </a:rPr>
              <a:t>3 år </a:t>
            </a:r>
            <a:r>
              <a:rPr lang="sv-SE" sz="1800" dirty="0">
                <a:solidFill>
                  <a:srgbClr val="33414E"/>
                </a:solidFill>
              </a:rPr>
              <a:t>som inte får börja löpa förrän den enskilde haft kännedom om eller rimligen kan förväntas ha kännedom om överträdelsen.</a:t>
            </a:r>
          </a:p>
          <a:p>
            <a:endParaRPr lang="sv-SE" sz="1800" dirty="0">
              <a:solidFill>
                <a:srgbClr val="33414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33414E"/>
                </a:solidFill>
              </a:rPr>
              <a:t>Preskriptionstiden ska avbrytas/förlängas om arbetstagaren gör gällande anspråk till arbetsgivaren</a:t>
            </a:r>
            <a:r>
              <a:rPr lang="sv-SE" sz="1800" dirty="0">
                <a:solidFill>
                  <a:schemeClr val="tx1"/>
                </a:solidFill>
              </a:rPr>
              <a:t>, själv eller genom företrädare, eller väcker talan i domstol.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Enligt kollektivavtalade förhandlingsordningar finns idag en förhandlingspreskription på 4 mån från kännedom och ytterst två år. Samma i lagen genom hänvisning till MBL </a:t>
            </a:r>
          </a:p>
          <a:p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Men, ”direktivet ska inte på något sätt påverka rätten att förhandla om, ingå och tillämpa kollektivavtal”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1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99BFA-02B0-8C87-10D6-01D5E5FE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Rättegångskostnader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0F5FCFD-F1A6-45FD-7533-55BDB835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E8EE-7581-4042-940B-AC0861C52034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99F531-4234-8901-56AE-1EA71568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45" y="2427315"/>
            <a:ext cx="10779009" cy="3749647"/>
          </a:xfrm>
        </p:spPr>
        <p:txBody>
          <a:bodyPr/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33414E"/>
                </a:solidFill>
              </a:rPr>
              <a:t>Domstol kan i enlighet med nationell rätt bedöma att en förlorande kärande (vanligen fack eller arbetstagare) inte krävs på att betala rättegångskostnaderna om käranden hade rimliga skäl att väcka talan.</a:t>
            </a:r>
          </a:p>
          <a:p>
            <a:pPr marL="0" lvl="2"/>
            <a:endParaRPr lang="sv-SE" sz="2400" dirty="0">
              <a:solidFill>
                <a:srgbClr val="33414E"/>
              </a:solidFill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33414E"/>
                </a:solidFill>
              </a:rPr>
              <a:t>Motsvarande regel finns redan i diskrimineringslagen.</a:t>
            </a:r>
          </a:p>
          <a:p>
            <a:pPr marL="0" lvl="2"/>
            <a:endParaRPr lang="sv-SE" dirty="0">
              <a:solidFill>
                <a:srgbClr val="33414E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210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F2328-A0E0-083C-C8A2-7D6BFC59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Bedömning av vad som är likvärdigt arbete i tvist om lönediskriminering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F8C5A59-D6FA-ED80-5368-CE1AC83A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E8EE-7581-4042-940B-AC0861C52034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8CF4D1-1D46-1F20-2E07-112F65A9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45" y="2601883"/>
            <a:ext cx="10779009" cy="3575079"/>
          </a:xfrm>
        </p:spPr>
        <p:txBody>
          <a:bodyPr/>
          <a:lstStyle/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rgbClr val="33414E"/>
                </a:solidFill>
              </a:rPr>
              <a:t>Bedömningen av om arbetstagare befinner sig i en jämförbar situation ska inte begränsas till situationer där kvinnliga och manliga arbetstagare har samma arbetsgivare utan ska utvidgas till att omfatta situationer där en och samma källa fastställer lönevillkor. </a:t>
            </a:r>
          </a:p>
          <a:p>
            <a:pPr marL="457200" lvl="3"/>
            <a:endParaRPr lang="sv-SE" sz="1800">
              <a:solidFill>
                <a:srgbClr val="33414E"/>
              </a:solidFill>
            </a:endParaRP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rgbClr val="33414E"/>
                </a:solidFill>
              </a:rPr>
              <a:t>En och samma källa ska föreligga när en sådan källa fastställer de komponenter av lönen som är relevanta för jämförelsen av arbetstagare.</a:t>
            </a:r>
          </a:p>
          <a:p>
            <a:pPr marL="457200" lvl="3"/>
            <a:endParaRPr lang="sv-SE" sz="1800">
              <a:solidFill>
                <a:srgbClr val="33414E"/>
              </a:solidFill>
            </a:endParaRP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rgbClr val="33414E"/>
                </a:solidFill>
              </a:rPr>
              <a:t>Om ingen faktiskt jämförbar person kan fastställas får alla andra bevis användas för att bevisa misstänkt lönediskriminering, inbegripet statistik eller en jämförelse av hur en arbetstagare skulle behandlas i en jämförbar situation.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40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C859F-D656-A023-C592-3CB2F7EF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Sanktioner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10E1ABB-28C7-3A80-BAF6-0E12AD7A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E8EE-7581-4042-940B-AC0861C52034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3051204-6DC9-A0C8-9C3D-BF754DD1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45" y="2094807"/>
            <a:ext cx="10779009" cy="40821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33414E"/>
                </a:solidFill>
              </a:rPr>
              <a:t>Medlemsstaterna ska fastställa regler om </a:t>
            </a:r>
            <a:r>
              <a:rPr lang="sv-SE" sz="2000" b="1">
                <a:solidFill>
                  <a:srgbClr val="33414E"/>
                </a:solidFill>
              </a:rPr>
              <a:t>effektiva, proportionerliga och avskräckande</a:t>
            </a:r>
            <a:r>
              <a:rPr lang="sv-SE" sz="2000">
                <a:solidFill>
                  <a:srgbClr val="33414E"/>
                </a:solidFill>
              </a:rPr>
              <a:t> sanktioner för överträdelse av de rättigheter och skyldigheter som avser likalöneprincipen.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>
              <a:solidFill>
                <a:srgbClr val="3341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33414E"/>
                </a:solidFill>
              </a:rPr>
              <a:t>Dessa sanktioner ska omfatta straffavgifter, vilka ska fastställas på grundval av nationell rätt.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>
              <a:solidFill>
                <a:srgbClr val="3341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33414E"/>
                </a:solidFill>
              </a:rPr>
              <a:t>Staten kan överlåta till arbetsmarknadens parter att komma överens om ekonomiska sanktioner som är likvärdiga med straffavgifter, under förutsättning att de är effektiva, proportionella och avskräckande.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89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36C7121-D308-C238-006C-18D7F7B51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Romfördraget 1957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FB0F6562-9AAB-FBF8-49DA-E324E47AD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i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Each Member State shall ensure the application of the principle that men and women should receive equal pay for equal work.</a:t>
            </a:r>
          </a:p>
          <a:p>
            <a:endParaRPr lang="en-US" i="1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28CBC9-76F0-E5B0-3C4D-7A0C7FB93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7" name="Platshållare för bild 4" descr="&#10;&#10;Automatiskt genererad beskrivning">
            <a:extLst>
              <a:ext uri="{FF2B5EF4-FFF2-40B4-BE49-F238E27FC236}">
                <a16:creationId xmlns:a16="http://schemas.microsoft.com/office/drawing/2014/main" id="{81F96AB1-886C-1527-5AD4-EB79AC0C73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553" r="7553"/>
          <a:stretch/>
        </p:blipFill>
        <p:spPr>
          <a:xfrm>
            <a:off x="6372225" y="1103313"/>
            <a:ext cx="5351463" cy="494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067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37B30-68B7-6364-7D91-A2223BB5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Reflektion, frågor och kommentarer?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29857A-5791-70AC-9DCA-C802A82F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7641-2D6E-8D4A-BE3C-3A7D8C8D271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0188FA-5694-BCD8-466B-D69FD700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859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1AF94B8E-FBB2-C5E5-07AC-A8F2BDC4B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04" y="2036324"/>
            <a:ext cx="4996307" cy="1244539"/>
          </a:xfrm>
        </p:spPr>
        <p:txBody>
          <a:bodyPr/>
          <a:lstStyle/>
          <a:p>
            <a:r>
              <a:rPr lang="sv-SE"/>
              <a:t>Löneskillnader mellan könen </a:t>
            </a:r>
          </a:p>
        </p:txBody>
      </p:sp>
      <p:sp>
        <p:nvSpPr>
          <p:cNvPr id="29" name="Subtitle 3">
            <a:extLst>
              <a:ext uri="{FF2B5EF4-FFF2-40B4-BE49-F238E27FC236}">
                <a16:creationId xmlns:a16="http://schemas.microsoft.com/office/drawing/2014/main" id="{43A082F7-D2D2-988D-F58D-5DA843DE0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3493939"/>
            <a:ext cx="5016812" cy="1663481"/>
          </a:xfrm>
        </p:spPr>
        <p:txBody>
          <a:bodyPr/>
          <a:lstStyle/>
          <a:p>
            <a:r>
              <a:rPr lang="sv-SE"/>
              <a:t>Sverige: ca 10 % men endast 4,5 % är s.k. oförklarliga löneskillnader</a:t>
            </a:r>
          </a:p>
          <a:p>
            <a:endParaRPr lang="sv-SE"/>
          </a:p>
          <a:p>
            <a:r>
              <a:rPr lang="sv-SE"/>
              <a:t>EU: I genomsnitt 13 % (varierar från 3,6-20 %)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C5A0E-C485-8257-D70A-ADD612206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B63437-8A26-BE43-AB46-80340C37E737}" type="slidenum">
              <a:rPr lang="sv-SE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sv-SE" sz="6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3A990E1-FF26-8A4A-897D-1E80D6B2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921808" y="1116049"/>
            <a:ext cx="3896946" cy="44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7AE9660-33B6-DD90-D74E-5CB6387CA6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454D6D8-F994-4AAE-5857-925914D6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29715" y="1055181"/>
            <a:ext cx="5460665" cy="50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0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37B30-68B7-6364-7D91-A2223BB5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0987"/>
            <a:ext cx="10515600" cy="1309773"/>
          </a:xfrm>
        </p:spPr>
        <p:txBody>
          <a:bodyPr/>
          <a:lstStyle/>
          <a:p>
            <a:r>
              <a:rPr lang="sv-SE"/>
              <a:t>Lönetransparensdirektivet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C6E7E0-8BF9-A758-A16A-7A97726B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11680"/>
            <a:ext cx="10515600" cy="3555999"/>
          </a:xfrm>
        </p:spPr>
        <p:txBody>
          <a:bodyPr/>
          <a:lstStyle/>
          <a:p>
            <a:pPr marL="0" lvl="2"/>
            <a:r>
              <a:rPr lang="sv-SE">
                <a:solidFill>
                  <a:schemeClr val="tx1"/>
                </a:solidFill>
              </a:rPr>
              <a:t>Syftet är att stärka principen om lika lön för kvinnor och män som utför lika eller likvärdigt arbete</a:t>
            </a:r>
          </a:p>
          <a:p>
            <a:pPr marL="457200" lvl="2" indent="-457200"/>
            <a:r>
              <a:rPr lang="sv-SE">
                <a:solidFill>
                  <a:schemeClr val="tx1"/>
                </a:solidFill>
              </a:rPr>
              <a:t>genom</a:t>
            </a:r>
          </a:p>
          <a:p>
            <a:pPr marL="457200" lvl="2" indent="-457200"/>
            <a:endParaRPr lang="sv-SE">
              <a:solidFill>
                <a:schemeClr val="tx1"/>
              </a:solidFill>
            </a:endParaRP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Ökad lönetransparens och insyn i lönesättningen</a:t>
            </a:r>
          </a:p>
          <a:p>
            <a:pPr marL="457200" lvl="3"/>
            <a:endParaRPr lang="sv-SE" sz="1800">
              <a:solidFill>
                <a:schemeClr val="tx1"/>
              </a:solidFill>
            </a:endParaRP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Förstärkta möjligheter för den enskilda vid domstolsprövning av likalöneprincipen</a:t>
            </a:r>
          </a:p>
          <a:p>
            <a:pPr marL="457200" lvl="3"/>
            <a:endParaRPr lang="sv-SE" sz="1800">
              <a:solidFill>
                <a:schemeClr val="tx1"/>
              </a:solidFill>
            </a:endParaRP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Avskräckande påföljder (skadestånd och sanktioner) </a:t>
            </a:r>
          </a:p>
          <a:p>
            <a:pPr marL="457200" lvl="3" indent="0">
              <a:buNone/>
            </a:pPr>
            <a:endParaRPr lang="sv-SE" sz="1800">
              <a:solidFill>
                <a:schemeClr val="tx1"/>
              </a:solidFill>
            </a:endParaRP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29857A-5791-70AC-9DCA-C802A82F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0188FA-5694-BCD8-466B-D69FD700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82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6FFF8AC-0A3E-F3E6-F5DE-624A7513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sv-SE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F21AB540-C932-BDE1-4F8C-59A80A54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</p:spPr>
        <p:txBody>
          <a:bodyPr/>
          <a:lstStyle/>
          <a:p>
            <a:pPr>
              <a:spcAft>
                <a:spcPts val="600"/>
              </a:spcAft>
            </a:pPr>
            <a:fld id="{B1B63437-8A26-BE43-AB46-80340C37E737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A53631-F7E4-6A11-7E05-9ACD2C402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2360951"/>
            <a:ext cx="10548938" cy="4055724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v-SE" sz="24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25 juni 2021		Kommissionen presenterar sin avsikt för parterna</a:t>
            </a:r>
          </a:p>
          <a:p>
            <a:pPr>
              <a:lnSpc>
                <a:spcPct val="115000"/>
              </a:lnSpc>
            </a:pPr>
            <a:r>
              <a:rPr lang="sv-SE" sz="24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 mars 2022		Kommissionens förslag</a:t>
            </a:r>
            <a:endParaRPr lang="sv-SE" sz="24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sv-SE" sz="24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December 2022		Förhandlingsuppgörelse i </a:t>
            </a:r>
            <a:r>
              <a:rPr lang="sv-SE" sz="240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trilog</a:t>
            </a:r>
            <a:endParaRPr lang="sv-SE" sz="24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sv-SE" sz="2400">
                <a:solidFill>
                  <a:srgbClr val="33414E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10 maj 2023		Direktivet undertecknat av rådet och parlamentet</a:t>
            </a:r>
            <a:endParaRPr lang="sv-SE" sz="2400">
              <a:solidFill>
                <a:srgbClr val="33414E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sv-SE" sz="24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 juni 2026		Direktivet ska vara implementerat, dvs ändringar i 				svensk lag ska ha trätt i kraft</a:t>
            </a:r>
          </a:p>
          <a:p>
            <a:pPr marL="0" indent="0">
              <a:lnSpc>
                <a:spcPct val="115000"/>
              </a:lnSpc>
              <a:buNone/>
            </a:pPr>
            <a:br>
              <a:rPr lang="sv-SE" sz="24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sv-SE" sz="24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sv-SE" sz="24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F953C67-C72D-427D-8D69-FFA1B092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62" y="1089087"/>
            <a:ext cx="9715018" cy="6076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/>
              <a:t>Lång process innan direktivet blir svensk lag</a:t>
            </a:r>
          </a:p>
        </p:txBody>
      </p:sp>
    </p:spTree>
    <p:extLst>
      <p:ext uri="{BB962C8B-B14F-4D97-AF65-F5344CB8AC3E}">
        <p14:creationId xmlns:p14="http://schemas.microsoft.com/office/powerpoint/2010/main" val="98912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EABA4EB-94F9-954A-37CB-0E572B38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5030672-86A0-2FF3-3ADB-69286B59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A5A3C6-ED4A-B8A3-326A-8F72646BF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984075"/>
            <a:ext cx="10548938" cy="44326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Utredare </a:t>
            </a:r>
            <a:r>
              <a:rPr lang="sv-SE" sz="18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Jonas Malmberg, ledamot i Högsta domstolen och tidigare i Arbetsdomstolen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Utgångspunkten i direktiven till utredningen är att den svenska arbetsmarknadsmodellen och partsautonomin ska värnas. Endast nödvändiga lagändringar ska föreslås.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sv-SE" sz="18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Referensgrupp med arbetsmarknadens parter där Svenskt Näringsliv ingår</a:t>
            </a:r>
            <a:endParaRPr lang="sv-SE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Utredningen ska vara klar senast den 31 maj 2024 – SOU</a:t>
            </a:r>
            <a:endParaRPr lang="sv-SE" sz="180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Proposition förväntas vara färdig våren 2025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sv-SE" sz="18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Ambitionen är att lämna så mycket tid över som möjligt på slutet så att parterna har möjlighet att ansvara för del av genomförandet och anpassa kollektivavtal</a:t>
            </a:r>
            <a:endParaRPr lang="sv-SE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D3254C2-4C42-AE17-2356-215141B73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61" y="1089087"/>
            <a:ext cx="10080261" cy="726650"/>
          </a:xfrm>
        </p:spPr>
        <p:txBody>
          <a:bodyPr>
            <a:normAutofit/>
          </a:bodyPr>
          <a:lstStyle/>
          <a:p>
            <a:r>
              <a:rPr lang="sv-SE" b="0">
                <a:latin typeface="Lab Grotesque" panose="020B0604020202020204" charset="0"/>
              </a:rPr>
              <a:t>Utredningen för implementering av direktivet </a:t>
            </a:r>
          </a:p>
        </p:txBody>
      </p:sp>
    </p:spTree>
    <p:extLst>
      <p:ext uri="{BB962C8B-B14F-4D97-AF65-F5344CB8AC3E}">
        <p14:creationId xmlns:p14="http://schemas.microsoft.com/office/powerpoint/2010/main" val="4466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05C080-B21F-62D6-3F48-EAA7E84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Direktivets innehåll i stora drag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F4EE57-4847-B104-39B0-B65C30FDB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v-SE">
                <a:solidFill>
                  <a:schemeClr val="tx1"/>
                </a:solidFill>
              </a:rPr>
              <a:t>Bedömningskriterier för att säkerställa lönestrukturer som ger lika lön för lika eller likvärdigt arbete </a:t>
            </a:r>
          </a:p>
          <a:p>
            <a:pPr marL="285750" indent="-285750">
              <a:buFontTx/>
              <a:buChar char="-"/>
            </a:pPr>
            <a:r>
              <a:rPr lang="sv-SE">
                <a:solidFill>
                  <a:schemeClr val="tx1"/>
                </a:solidFill>
              </a:rPr>
              <a:t>Regler om ökad lönetransparens och insyn i lönesättningen</a:t>
            </a:r>
          </a:p>
          <a:p>
            <a:pPr marL="285750" indent="-285750">
              <a:buFontTx/>
              <a:buChar char="-"/>
            </a:pPr>
            <a:r>
              <a:rPr lang="sv-SE">
                <a:solidFill>
                  <a:schemeClr val="tx1"/>
                </a:solidFill>
              </a:rPr>
              <a:t>Regler om lönerapportering och gemensam lönebedömning</a:t>
            </a:r>
          </a:p>
          <a:p>
            <a:pPr marL="285750" indent="-285750">
              <a:buFontTx/>
              <a:buChar char="-"/>
            </a:pPr>
            <a:r>
              <a:rPr lang="sv-SE">
                <a:solidFill>
                  <a:schemeClr val="tx1"/>
                </a:solidFill>
              </a:rPr>
              <a:t>Rättegångsregler och sanktioner</a:t>
            </a:r>
          </a:p>
          <a:p>
            <a:endParaRPr lang="sv-SE"/>
          </a:p>
          <a:p>
            <a:pPr marL="285750" indent="-285750">
              <a:buFontTx/>
              <a:buChar char="-"/>
            </a:pP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0A9BA0-FCAD-C9A8-B67A-88B24BEF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E64CD4-9E15-44B8-FF68-7A6A0403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28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37B30-68B7-6364-7D91-A2223BB5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895"/>
            <a:ext cx="10515600" cy="1271847"/>
          </a:xfrm>
        </p:spPr>
        <p:txBody>
          <a:bodyPr/>
          <a:lstStyle/>
          <a:p>
            <a:r>
              <a:rPr lang="sv-SE"/>
              <a:t>Lika eller likvärdigt arbete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C6E7E0-8BF9-A758-A16A-7A97726B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471" y="2136372"/>
            <a:ext cx="10515600" cy="3616036"/>
          </a:xfrm>
        </p:spPr>
        <p:txBody>
          <a:bodyPr/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Lönestrukturer ska göra det möjligt att bedöma om arbetstagare befinner sig i </a:t>
            </a:r>
            <a:r>
              <a:rPr lang="sv-SE" b="1" dirty="0">
                <a:solidFill>
                  <a:schemeClr val="tx1"/>
                </a:solidFill>
              </a:rPr>
              <a:t>en jämförbar situation</a:t>
            </a:r>
            <a:r>
              <a:rPr lang="sv-SE" dirty="0">
                <a:solidFill>
                  <a:schemeClr val="tx1"/>
                </a:solidFill>
              </a:rPr>
              <a:t> med avseende på arbetets värde på grundval av objektiva, könsneutrala kriterier som överenskommits </a:t>
            </a:r>
            <a:r>
              <a:rPr lang="sv-SE" b="1" dirty="0">
                <a:solidFill>
                  <a:schemeClr val="tx1"/>
                </a:solidFill>
              </a:rPr>
              <a:t>med arbetstagarföreträdare om sådana företrädare finns</a:t>
            </a:r>
            <a:r>
              <a:rPr lang="sv-SE" dirty="0">
                <a:solidFill>
                  <a:schemeClr val="tx1"/>
                </a:solidFill>
              </a:rPr>
              <a:t>. </a:t>
            </a:r>
          </a:p>
          <a:p>
            <a:pPr marL="0" lvl="2"/>
            <a:endParaRPr lang="sv-SE" dirty="0">
              <a:solidFill>
                <a:schemeClr val="tx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Kriterierna ska omfatta </a:t>
            </a:r>
            <a:r>
              <a:rPr lang="sv-SE" b="1" dirty="0">
                <a:solidFill>
                  <a:schemeClr val="tx1"/>
                </a:solidFill>
              </a:rPr>
              <a:t>färdigheter, ansträngning, ansvar och arbetsförhållanden</a:t>
            </a:r>
            <a:r>
              <a:rPr lang="sv-SE" dirty="0">
                <a:solidFill>
                  <a:schemeClr val="tx1"/>
                </a:solidFill>
              </a:rPr>
              <a:t>, och, om lämpligt, eventuella andra faktorer som är relevanta för det specifika arbetet eller den specifika befattningen – </a:t>
            </a:r>
            <a:r>
              <a:rPr lang="sv-SE" b="1" dirty="0">
                <a:solidFill>
                  <a:schemeClr val="tx1"/>
                </a:solidFill>
              </a:rPr>
              <a:t>likvärdigt arbete</a:t>
            </a:r>
          </a:p>
          <a:p>
            <a:pPr marL="0" lvl="2"/>
            <a:endParaRPr lang="sv-SE" dirty="0">
              <a:solidFill>
                <a:schemeClr val="tx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Medlemsstaterna åläggs att etablera </a:t>
            </a:r>
            <a:r>
              <a:rPr lang="sv-SE" sz="1800" b="1" dirty="0">
                <a:solidFill>
                  <a:schemeClr val="tx1"/>
                </a:solidFill>
              </a:rPr>
              <a:t>verktyg </a:t>
            </a:r>
            <a:r>
              <a:rPr lang="sv-SE" b="1" dirty="0">
                <a:solidFill>
                  <a:schemeClr val="tx1"/>
                </a:solidFill>
              </a:rPr>
              <a:t>eller</a:t>
            </a:r>
            <a:r>
              <a:rPr lang="sv-SE" sz="1800" b="1" dirty="0">
                <a:solidFill>
                  <a:schemeClr val="tx1"/>
                </a:solidFill>
              </a:rPr>
              <a:t> metoder </a:t>
            </a:r>
            <a:r>
              <a:rPr lang="sv-SE" sz="1800" dirty="0">
                <a:solidFill>
                  <a:schemeClr val="tx1"/>
                </a:solidFill>
              </a:rPr>
              <a:t>för att underlätta för arbetsgivare och arbetstagare att värdera och jämföra likvärdigt arbet</a:t>
            </a:r>
            <a:r>
              <a:rPr lang="sv-SE" dirty="0">
                <a:solidFill>
                  <a:schemeClr val="tx1"/>
                </a:solidFill>
              </a:rPr>
              <a:t>e</a:t>
            </a:r>
          </a:p>
          <a:p>
            <a:pPr marL="0" lvl="2"/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29857A-5791-70AC-9DCA-C802A82F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7641-2D6E-8D4A-BE3C-3A7D8C8D2714}" type="datetime1">
              <a:rPr lang="sv-SE" smtClean="0"/>
              <a:pPr/>
              <a:t>2023-11-17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0188FA-5694-BCD8-466B-D69FD700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1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2A4258-F951-5B7D-F04E-C2D8A8AB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30235"/>
            <a:ext cx="334697" cy="1825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B63437-8A26-BE43-AB46-80340C37E737}" type="slidenum">
              <a:rPr lang="sv-SE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sv-SE" sz="600"/>
          </a:p>
        </p:txBody>
      </p:sp>
      <p:sp>
        <p:nvSpPr>
          <p:cNvPr id="4" name="Platshållare för datum 3" hidden="1">
            <a:extLst>
              <a:ext uri="{FF2B5EF4-FFF2-40B4-BE49-F238E27FC236}">
                <a16:creationId xmlns:a16="http://schemas.microsoft.com/office/drawing/2014/main" id="{9FD4731D-460F-0D9B-12C3-BA29BB74134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529180" y="111181"/>
            <a:ext cx="850021" cy="196842"/>
          </a:xfrm>
        </p:spPr>
        <p:txBody>
          <a:bodyPr/>
          <a:lstStyle/>
          <a:p>
            <a:pPr>
              <a:spcAft>
                <a:spcPts val="600"/>
              </a:spcAft>
            </a:pPr>
            <a:fld id="{9B4B7641-2D6E-8D4A-BE3C-3A7D8C8D2714}" type="datetime1">
              <a:rPr lang="sv-SE" smtClean="0"/>
              <a:pPr>
                <a:spcAft>
                  <a:spcPts val="600"/>
                </a:spcAft>
              </a:pPr>
              <a:t>2023-11-17</a:t>
            </a:fld>
            <a:endParaRPr lang="sv-SE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7BB6E102-8A0C-69FF-4ABD-7CD16BBB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054"/>
              </p:ext>
            </p:extLst>
          </p:nvPr>
        </p:nvGraphicFramePr>
        <p:xfrm>
          <a:off x="847627" y="859834"/>
          <a:ext cx="10129912" cy="5722742"/>
        </p:xfrm>
        <a:graphic>
          <a:graphicData uri="http://schemas.openxmlformats.org/drawingml/2006/table">
            <a:tbl>
              <a:tblPr firstRow="1" firstCol="1" bandRow="1"/>
              <a:tblGrid>
                <a:gridCol w="1403842">
                  <a:extLst>
                    <a:ext uri="{9D8B030D-6E8A-4147-A177-3AD203B41FA5}">
                      <a16:colId xmlns:a16="http://schemas.microsoft.com/office/drawing/2014/main" val="1528128339"/>
                    </a:ext>
                  </a:extLst>
                </a:gridCol>
                <a:gridCol w="4618047">
                  <a:extLst>
                    <a:ext uri="{9D8B030D-6E8A-4147-A177-3AD203B41FA5}">
                      <a16:colId xmlns:a16="http://schemas.microsoft.com/office/drawing/2014/main" val="2272559402"/>
                    </a:ext>
                  </a:extLst>
                </a:gridCol>
                <a:gridCol w="4108023">
                  <a:extLst>
                    <a:ext uri="{9D8B030D-6E8A-4147-A177-3AD203B41FA5}">
                      <a16:colId xmlns:a16="http://schemas.microsoft.com/office/drawing/2014/main" val="3892632200"/>
                    </a:ext>
                  </a:extLst>
                </a:gridCol>
              </a:tblGrid>
              <a:tr h="37368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Nuvarande regelverk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Diskrimineringslagen </a:t>
                      </a: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Kollektivavtal om löner</a:t>
                      </a: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 (central eller lokal nivå)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28737"/>
                  </a:ext>
                </a:extLst>
              </a:tr>
              <a:tr h="157907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Aktivitet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Lönekartläggning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gruppering av arbeten enligt lag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Arial" panose="020B0604020202020204" pitchFamily="34" charset="0"/>
                          <a:cs typeface="Times New Roman"/>
                        </a:rPr>
                        <a:t>- kunskap </a:t>
                      </a: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Arial" panose="020B0604020202020204" pitchFamily="34" charset="0"/>
                          <a:cs typeface="Times New Roman"/>
                        </a:rPr>
                        <a:t>- färdigheter </a:t>
                      </a: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Arial" panose="020B0604020202020204" pitchFamily="34" charset="0"/>
                          <a:cs typeface="Times New Roman"/>
                        </a:rPr>
                        <a:t>- ansvar</a:t>
                      </a:r>
                      <a:endParaRPr lang="sv-SE" sz="1200" b="0" i="0" u="none" strike="noStrike" noProof="0" dirty="0">
                        <a:effectLst/>
                        <a:latin typeface="Helvetica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Arial" panose="020B0604020202020204" pitchFamily="34" charset="0"/>
                          <a:cs typeface="Times New Roman"/>
                        </a:rPr>
                        <a:t>- ansträngning. </a:t>
                      </a: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Helvetica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Arial" panose="020B0604020202020204" pitchFamily="34" charset="0"/>
                          <a:cs typeface="Times New Roman"/>
                        </a:rPr>
                        <a:t>Vid bedömningen av arbetets natur ska särskilt arbetsförhållandena beaktas</a:t>
                      </a: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.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Lönesättning enligt </a:t>
                      </a: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kollektivavtalens kriterier </a:t>
                      </a: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och befattningsstruktur enligt kollektivavtal eller arbetsgivarens beslut.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Lönesättning av </a:t>
                      </a:r>
                      <a:r>
                        <a:rPr lang="sv-SE" sz="1200" b="1" i="0" u="none" strike="noStrike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arbetsprestation</a:t>
                      </a:r>
                      <a:r>
                        <a:rPr lang="sv-SE" sz="1200" b="0" i="0" u="none" strike="noStrike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 d v s arbetet och hur det utförs.</a:t>
                      </a:r>
                      <a:endParaRPr lang="sv-SE" sz="1200" b="0" i="0" u="none" strike="noStrike" noProof="0" dirty="0">
                        <a:effectLst/>
                        <a:latin typeface="+mn-lt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732118"/>
                  </a:ext>
                </a:extLst>
              </a:tr>
              <a:tr h="43802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Nytt regelverk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Lönetransparensdirektivet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256758"/>
                  </a:ext>
                </a:extLst>
              </a:tr>
              <a:tr h="202490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Aktivitet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Arbetsvärdering enligt direktivet art 4.4 baseras på </a:t>
                      </a: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kriterier i direktivet</a:t>
                      </a:r>
                      <a:endParaRPr lang="sv-SE" sz="1200" b="1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- färdigheter, </a:t>
                      </a: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- ansträngning, </a:t>
                      </a: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- ansvar </a:t>
                      </a: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i="0" u="none" strike="noStrike" noProof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- arbetsförhållanden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ger underlag för indelning i arbetstagarkategori som ligger till grund för värdering av </a:t>
                      </a:r>
                      <a:r>
                        <a:rPr lang="sv-SE" sz="1200" b="1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arbete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Vid tillämpning av art, 9 och 10 inhämtas löner satta enligt kollektivavtal</a:t>
                      </a: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i="0" u="none" strike="noStrike" noProof="0" dirty="0">
                          <a:effectLst/>
                          <a:latin typeface="Arial"/>
                          <a:cs typeface="Times New Roman"/>
                        </a:rPr>
                        <a:t>Ingen ändring jämfört med ovan.</a:t>
                      </a: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2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64613" marR="64613" marT="8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9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9047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C9CB4830-37BA-49D8-91BF-3C064F46905E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DA95882-ACD9-4C5B-A95F-3EA624035C91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AE555600-38A2-4CF6-9A28-74A0BA8AB010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7A6B9691-0A57-4AE6-8200-85AB94D53DF6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87B7ADDC-7AE7-469B-A880-076CE022554E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94A34047-7987-416D-9643-CA998C318B60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CDECCAA-3AD6-4667-A720-ED2B7DBB1DFC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1491828F-7CC2-427B-B715-BC76A4804432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D08C68A3-3EE0-428A-A0B2-0004087CC4D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10b12a-1788-4325-b553-ef2a2c697ed0">
      <UserInfo>
        <DisplayName>Henrik Olander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7BE2A5B9F7F441997DBD0F2E0FF392" ma:contentTypeVersion="5" ma:contentTypeDescription="Skapa ett nytt dokument." ma:contentTypeScope="" ma:versionID="0febc303d51dce25a2f63d40bf1c341b">
  <xsd:schema xmlns:xsd="http://www.w3.org/2001/XMLSchema" xmlns:xs="http://www.w3.org/2001/XMLSchema" xmlns:p="http://schemas.microsoft.com/office/2006/metadata/properties" xmlns:ns2="0e52b220-a8d7-40d1-b725-a99df8fff645" xmlns:ns3="0f10b12a-1788-4325-b553-ef2a2c697ed0" targetNamespace="http://schemas.microsoft.com/office/2006/metadata/properties" ma:root="true" ma:fieldsID="6564633193fe11521952f2333af69cf5" ns2:_="" ns3:_="">
    <xsd:import namespace="0e52b220-a8d7-40d1-b725-a99df8fff645"/>
    <xsd:import namespace="0f10b12a-1788-4325-b553-ef2a2c697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2b220-a8d7-40d1-b725-a99df8fff6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0b12a-1788-4325-b553-ef2a2c697e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D4B72-5F84-4DB5-AD2F-9A29F268FCA5}">
  <ds:schemaRefs>
    <ds:schemaRef ds:uri="0e52b220-a8d7-40d1-b725-a99df8fff645"/>
    <ds:schemaRef ds:uri="0f10b12a-1788-4325-b553-ef2a2c697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3548EC-6030-4E80-B715-375C2839CD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44BB56-5F27-40AA-979B-7F825EAD3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2b220-a8d7-40d1-b725-a99df8fff645"/>
    <ds:schemaRef ds:uri="0f10b12a-1788-4325-b553-ef2a2c697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8</TotalTime>
  <Words>1427</Words>
  <Application>Microsoft Office PowerPoint</Application>
  <PresentationFormat>Bredbild</PresentationFormat>
  <Paragraphs>198</Paragraphs>
  <Slides>20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20</vt:i4>
      </vt:variant>
    </vt:vector>
  </HeadingPairs>
  <TitlesOfParts>
    <vt:vector size="35" baseType="lpstr">
      <vt:lpstr>Lab Grotesque Black</vt:lpstr>
      <vt:lpstr>inherit</vt:lpstr>
      <vt:lpstr>Arial</vt:lpstr>
      <vt:lpstr>Calibri</vt:lpstr>
      <vt:lpstr>Lab Grotesque</vt:lpstr>
      <vt:lpstr>Helvetica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Romfördraget 1957</vt:lpstr>
      <vt:lpstr>Löneskillnader mellan könen </vt:lpstr>
      <vt:lpstr>Lönetransparensdirektivet</vt:lpstr>
      <vt:lpstr>Lång process innan direktivet blir svensk lag</vt:lpstr>
      <vt:lpstr>Utredningen för implementering av direktivet </vt:lpstr>
      <vt:lpstr>Direktivets innehåll i stora drag</vt:lpstr>
      <vt:lpstr>Lika eller likvärdigt arbete</vt:lpstr>
      <vt:lpstr>PowerPoint-presentation</vt:lpstr>
      <vt:lpstr>Arbetstagarkategori</vt:lpstr>
      <vt:lpstr>PowerPoint-presentation</vt:lpstr>
      <vt:lpstr>Lönerapportering (art 9)</vt:lpstr>
      <vt:lpstr>Gemensam lönebedömning (art 10)</vt:lpstr>
      <vt:lpstr>Utökad möjlighet till rättslig prövning av lönediskriminering – och framgång för den enskilde</vt:lpstr>
      <vt:lpstr>Bevisbördan </vt:lpstr>
      <vt:lpstr>Preskriptionstid</vt:lpstr>
      <vt:lpstr>Rättegångskostnader</vt:lpstr>
      <vt:lpstr>Bedömning av vad som är likvärdigt arbete i tvist om lönediskriminering</vt:lpstr>
      <vt:lpstr>Sanktioner</vt:lpstr>
      <vt:lpstr>Reflektion, frågor och kommentarer?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Karolina Löf</dc:creator>
  <cp:lastModifiedBy>Caroline Seneby</cp:lastModifiedBy>
  <cp:revision>3</cp:revision>
  <dcterms:created xsi:type="dcterms:W3CDTF">2023-04-20T12:08:53Z</dcterms:created>
  <dcterms:modified xsi:type="dcterms:W3CDTF">2023-11-17T10:29:58Z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0x010100BC7BE2A5B9F7F441997DBD0F2E0FF392</vt:lpwstr>
  </property>
</Properties>
</file>