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89" r:id="rId2"/>
    <p:sldId id="317" r:id="rId3"/>
    <p:sldId id="311" r:id="rId4"/>
    <p:sldId id="312" r:id="rId5"/>
    <p:sldId id="327" r:id="rId6"/>
    <p:sldId id="363" r:id="rId7"/>
    <p:sldId id="366" r:id="rId8"/>
    <p:sldId id="316" r:id="rId9"/>
    <p:sldId id="328" r:id="rId10"/>
    <p:sldId id="343" r:id="rId11"/>
    <p:sldId id="355" r:id="rId12"/>
    <p:sldId id="329" r:id="rId13"/>
    <p:sldId id="356" r:id="rId14"/>
    <p:sldId id="362" r:id="rId15"/>
    <p:sldId id="365" r:id="rId16"/>
    <p:sldId id="358" r:id="rId17"/>
    <p:sldId id="359" r:id="rId18"/>
    <p:sldId id="357" r:id="rId19"/>
    <p:sldId id="331" r:id="rId20"/>
    <p:sldId id="330" r:id="rId21"/>
    <p:sldId id="354" r:id="rId22"/>
    <p:sldId id="372" r:id="rId23"/>
    <p:sldId id="332" r:id="rId24"/>
    <p:sldId id="371" r:id="rId25"/>
    <p:sldId id="333" r:id="rId26"/>
    <p:sldId id="334" r:id="rId27"/>
    <p:sldId id="335" r:id="rId28"/>
    <p:sldId id="336" r:id="rId29"/>
    <p:sldId id="373" r:id="rId30"/>
    <p:sldId id="337" r:id="rId31"/>
    <p:sldId id="338" r:id="rId32"/>
    <p:sldId id="339" r:id="rId33"/>
    <p:sldId id="340" r:id="rId34"/>
    <p:sldId id="341" r:id="rId35"/>
    <p:sldId id="342" r:id="rId36"/>
    <p:sldId id="306" r:id="rId37"/>
    <p:sldId id="321" r:id="rId38"/>
    <p:sldId id="344" r:id="rId39"/>
    <p:sldId id="345" r:id="rId40"/>
    <p:sldId id="307" r:id="rId41"/>
    <p:sldId id="322" r:id="rId42"/>
    <p:sldId id="323" r:id="rId43"/>
    <p:sldId id="347" r:id="rId44"/>
    <p:sldId id="348" r:id="rId45"/>
    <p:sldId id="370" r:id="rId46"/>
    <p:sldId id="369" r:id="rId47"/>
    <p:sldId id="349" r:id="rId48"/>
    <p:sldId id="350" r:id="rId49"/>
    <p:sldId id="367" r:id="rId50"/>
    <p:sldId id="374" r:id="rId51"/>
    <p:sldId id="351" r:id="rId52"/>
    <p:sldId id="352" r:id="rId53"/>
    <p:sldId id="368" r:id="rId54"/>
    <p:sldId id="375" r:id="rId55"/>
    <p:sldId id="353" r:id="rId56"/>
    <p:sldId id="360" r:id="rId57"/>
    <p:sldId id="361" r:id="rId58"/>
    <p:sldId id="319" r:id="rId59"/>
  </p:sldIdLst>
  <p:sldSz cx="9144000" cy="6858000" type="screen4x3"/>
  <p:notesSz cx="6662738" cy="9926638"/>
  <p:defaultTextStyle>
    <a:defPPr>
      <a:defRPr lang="sv-SE"/>
    </a:defPPr>
    <a:lvl1pPr algn="l" rtl="0" fontAlgn="base">
      <a:spcBef>
        <a:spcPct val="0"/>
      </a:spcBef>
      <a:spcAft>
        <a:spcPct val="0"/>
      </a:spcAft>
      <a:defRPr sz="2400" kern="1200">
        <a:solidFill>
          <a:schemeClr val="tx1"/>
        </a:solidFill>
        <a:latin typeface="Calibri" pitchFamily="34" charset="0"/>
        <a:ea typeface="+mn-ea"/>
        <a:cs typeface="+mn-cs"/>
      </a:defRPr>
    </a:lvl1pPr>
    <a:lvl2pPr marL="457200" algn="l" rtl="0" fontAlgn="base">
      <a:spcBef>
        <a:spcPct val="0"/>
      </a:spcBef>
      <a:spcAft>
        <a:spcPct val="0"/>
      </a:spcAft>
      <a:defRPr sz="24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400" kern="1200">
        <a:solidFill>
          <a:schemeClr val="tx1"/>
        </a:solidFill>
        <a:latin typeface="Calibri" pitchFamily="34" charset="0"/>
        <a:ea typeface="+mn-ea"/>
        <a:cs typeface="+mn-cs"/>
      </a:defRPr>
    </a:lvl4pPr>
    <a:lvl5pPr marL="1828800" algn="l" rtl="0" fontAlgn="base">
      <a:spcBef>
        <a:spcPct val="0"/>
      </a:spcBef>
      <a:spcAft>
        <a:spcPct val="0"/>
      </a:spcAft>
      <a:defRPr sz="2400" kern="1200">
        <a:solidFill>
          <a:schemeClr val="tx1"/>
        </a:solidFill>
        <a:latin typeface="Calibri" pitchFamily="34" charset="0"/>
        <a:ea typeface="+mn-ea"/>
        <a:cs typeface="+mn-cs"/>
      </a:defRPr>
    </a:lvl5pPr>
    <a:lvl6pPr marL="2286000" algn="l" defTabSz="914400" rtl="0" eaLnBrk="1" latinLnBrk="0" hangingPunct="1">
      <a:defRPr sz="2400" kern="1200">
        <a:solidFill>
          <a:schemeClr val="tx1"/>
        </a:solidFill>
        <a:latin typeface="Calibri" pitchFamily="34" charset="0"/>
        <a:ea typeface="+mn-ea"/>
        <a:cs typeface="+mn-cs"/>
      </a:defRPr>
    </a:lvl6pPr>
    <a:lvl7pPr marL="2743200" algn="l" defTabSz="914400" rtl="0" eaLnBrk="1" latinLnBrk="0" hangingPunct="1">
      <a:defRPr sz="2400" kern="1200">
        <a:solidFill>
          <a:schemeClr val="tx1"/>
        </a:solidFill>
        <a:latin typeface="Calibri" pitchFamily="34" charset="0"/>
        <a:ea typeface="+mn-ea"/>
        <a:cs typeface="+mn-cs"/>
      </a:defRPr>
    </a:lvl7pPr>
    <a:lvl8pPr marL="3200400" algn="l" defTabSz="914400" rtl="0" eaLnBrk="1" latinLnBrk="0" hangingPunct="1">
      <a:defRPr sz="2400" kern="1200">
        <a:solidFill>
          <a:schemeClr val="tx1"/>
        </a:solidFill>
        <a:latin typeface="Calibri" pitchFamily="34" charset="0"/>
        <a:ea typeface="+mn-ea"/>
        <a:cs typeface="+mn-cs"/>
      </a:defRPr>
    </a:lvl8pPr>
    <a:lvl9pPr marL="3657600" algn="l" defTabSz="914400" rtl="0" eaLnBrk="1" latinLnBrk="0" hangingPunct="1">
      <a:defRPr sz="24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66FF33"/>
    <a:srgbClr val="B5A17D"/>
    <a:srgbClr val="8DB37F"/>
    <a:srgbClr val="FFFF00"/>
    <a:srgbClr val="FF3300"/>
    <a:srgbClr val="C0C0C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45" autoAdjust="0"/>
  </p:normalViewPr>
  <p:slideViewPr>
    <p:cSldViewPr>
      <p:cViewPr varScale="1">
        <p:scale>
          <a:sx n="101" d="100"/>
          <a:sy n="101" d="100"/>
        </p:scale>
        <p:origin x="126"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0685" tIns="45343" rIns="90685" bIns="45343" numCol="1" anchor="t" anchorCtr="0" compatLnSpc="1">
            <a:prstTxWarp prst="textNoShape">
              <a:avLst/>
            </a:prstTxWarp>
          </a:bodyPr>
          <a:lstStyle>
            <a:lvl1pPr defTabSz="906985">
              <a:defRPr sz="1100"/>
            </a:lvl1pPr>
          </a:lstStyle>
          <a:p>
            <a:pPr>
              <a:defRPr/>
            </a:pPr>
            <a:endParaRPr lang="sv-SE"/>
          </a:p>
        </p:txBody>
      </p:sp>
      <p:sp>
        <p:nvSpPr>
          <p:cNvPr id="73731" name="Rectangle 3"/>
          <p:cNvSpPr>
            <a:spLocks noGrp="1" noChangeArrowheads="1"/>
          </p:cNvSpPr>
          <p:nvPr>
            <p:ph type="dt" sz="quarter" idx="1"/>
          </p:nvPr>
        </p:nvSpPr>
        <p:spPr bwMode="auto">
          <a:xfrm>
            <a:off x="3775075" y="0"/>
            <a:ext cx="2887663" cy="496888"/>
          </a:xfrm>
          <a:prstGeom prst="rect">
            <a:avLst/>
          </a:prstGeom>
          <a:noFill/>
          <a:ln w="9525">
            <a:noFill/>
            <a:miter lim="800000"/>
            <a:headEnd/>
            <a:tailEnd/>
          </a:ln>
          <a:effectLst/>
        </p:spPr>
        <p:txBody>
          <a:bodyPr vert="horz" wrap="square" lIns="90685" tIns="45343" rIns="90685" bIns="45343" numCol="1" anchor="t" anchorCtr="0" compatLnSpc="1">
            <a:prstTxWarp prst="textNoShape">
              <a:avLst/>
            </a:prstTxWarp>
          </a:bodyPr>
          <a:lstStyle>
            <a:lvl1pPr algn="r" defTabSz="906985">
              <a:defRPr sz="1100"/>
            </a:lvl1pPr>
          </a:lstStyle>
          <a:p>
            <a:pPr>
              <a:defRPr/>
            </a:pPr>
            <a:endParaRPr lang="sv-SE"/>
          </a:p>
        </p:txBody>
      </p:sp>
      <p:sp>
        <p:nvSpPr>
          <p:cNvPr id="73732" name="Rectangle 4"/>
          <p:cNvSpPr>
            <a:spLocks noGrp="1" noChangeArrowheads="1"/>
          </p:cNvSpPr>
          <p:nvPr>
            <p:ph type="ftr" sz="quarter" idx="2"/>
          </p:nvPr>
        </p:nvSpPr>
        <p:spPr bwMode="auto">
          <a:xfrm>
            <a:off x="0" y="9429750"/>
            <a:ext cx="2887663" cy="496888"/>
          </a:xfrm>
          <a:prstGeom prst="rect">
            <a:avLst/>
          </a:prstGeom>
          <a:noFill/>
          <a:ln w="9525">
            <a:noFill/>
            <a:miter lim="800000"/>
            <a:headEnd/>
            <a:tailEnd/>
          </a:ln>
          <a:effectLst/>
        </p:spPr>
        <p:txBody>
          <a:bodyPr vert="horz" wrap="square" lIns="90685" tIns="45343" rIns="90685" bIns="45343" numCol="1" anchor="b" anchorCtr="0" compatLnSpc="1">
            <a:prstTxWarp prst="textNoShape">
              <a:avLst/>
            </a:prstTxWarp>
          </a:bodyPr>
          <a:lstStyle>
            <a:lvl1pPr defTabSz="906985">
              <a:defRPr sz="1100"/>
            </a:lvl1pPr>
          </a:lstStyle>
          <a:p>
            <a:pPr>
              <a:defRPr/>
            </a:pPr>
            <a:endParaRPr lang="sv-SE"/>
          </a:p>
        </p:txBody>
      </p:sp>
      <p:sp>
        <p:nvSpPr>
          <p:cNvPr id="73733" name="Rectangle 5"/>
          <p:cNvSpPr>
            <a:spLocks noGrp="1" noChangeArrowheads="1"/>
          </p:cNvSpPr>
          <p:nvPr>
            <p:ph type="sldNum" sz="quarter" idx="3"/>
          </p:nvPr>
        </p:nvSpPr>
        <p:spPr bwMode="auto">
          <a:xfrm>
            <a:off x="3775075" y="9429750"/>
            <a:ext cx="2887663" cy="496888"/>
          </a:xfrm>
          <a:prstGeom prst="rect">
            <a:avLst/>
          </a:prstGeom>
          <a:noFill/>
          <a:ln w="9525">
            <a:noFill/>
            <a:miter lim="800000"/>
            <a:headEnd/>
            <a:tailEnd/>
          </a:ln>
          <a:effectLst/>
        </p:spPr>
        <p:txBody>
          <a:bodyPr vert="horz" wrap="square" lIns="90685" tIns="45343" rIns="90685" bIns="45343" numCol="1" anchor="b" anchorCtr="0" compatLnSpc="1">
            <a:prstTxWarp prst="textNoShape">
              <a:avLst/>
            </a:prstTxWarp>
          </a:bodyPr>
          <a:lstStyle>
            <a:lvl1pPr algn="r" defTabSz="906985">
              <a:defRPr sz="1100"/>
            </a:lvl1pPr>
          </a:lstStyle>
          <a:p>
            <a:pPr>
              <a:defRPr/>
            </a:pPr>
            <a:fld id="{B38B0DF9-7B93-4902-B98A-CDB77DDBA9D9}" type="slidenum">
              <a:rPr lang="sv-SE"/>
              <a:pPr>
                <a:defRPr/>
              </a:pPr>
              <a:t>‹#›</a:t>
            </a:fld>
            <a:endParaRPr lang="sv-SE"/>
          </a:p>
        </p:txBody>
      </p:sp>
    </p:spTree>
    <p:extLst>
      <p:ext uri="{BB962C8B-B14F-4D97-AF65-F5344CB8AC3E}">
        <p14:creationId xmlns:p14="http://schemas.microsoft.com/office/powerpoint/2010/main" val="1195170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0685" tIns="45343" rIns="90685" bIns="45343" numCol="1" anchor="t" anchorCtr="0" compatLnSpc="1">
            <a:prstTxWarp prst="textNoShape">
              <a:avLst/>
            </a:prstTxWarp>
          </a:bodyPr>
          <a:lstStyle>
            <a:lvl1pPr defTabSz="906985">
              <a:defRPr sz="1100"/>
            </a:lvl1pPr>
          </a:lstStyle>
          <a:p>
            <a:pPr>
              <a:defRPr/>
            </a:pPr>
            <a:endParaRPr lang="sv-SE"/>
          </a:p>
        </p:txBody>
      </p:sp>
      <p:sp>
        <p:nvSpPr>
          <p:cNvPr id="26627" name="Rectangle 3"/>
          <p:cNvSpPr>
            <a:spLocks noGrp="1" noChangeArrowheads="1"/>
          </p:cNvSpPr>
          <p:nvPr>
            <p:ph type="dt" idx="1"/>
          </p:nvPr>
        </p:nvSpPr>
        <p:spPr bwMode="auto">
          <a:xfrm>
            <a:off x="3775075" y="0"/>
            <a:ext cx="2887663" cy="496888"/>
          </a:xfrm>
          <a:prstGeom prst="rect">
            <a:avLst/>
          </a:prstGeom>
          <a:noFill/>
          <a:ln w="9525">
            <a:noFill/>
            <a:miter lim="800000"/>
            <a:headEnd/>
            <a:tailEnd/>
          </a:ln>
          <a:effectLst/>
        </p:spPr>
        <p:txBody>
          <a:bodyPr vert="horz" wrap="square" lIns="90685" tIns="45343" rIns="90685" bIns="45343" numCol="1" anchor="t" anchorCtr="0" compatLnSpc="1">
            <a:prstTxWarp prst="textNoShape">
              <a:avLst/>
            </a:prstTxWarp>
          </a:bodyPr>
          <a:lstStyle>
            <a:lvl1pPr algn="r" defTabSz="906985">
              <a:defRPr sz="1100"/>
            </a:lvl1pPr>
          </a:lstStyle>
          <a:p>
            <a:pPr>
              <a:defRPr/>
            </a:pPr>
            <a:endParaRPr lang="sv-SE"/>
          </a:p>
        </p:txBody>
      </p:sp>
      <p:sp>
        <p:nvSpPr>
          <p:cNvPr id="13316" name="Rectangle 4"/>
          <p:cNvSpPr>
            <a:spLocks noGrp="1" noRot="1" noChangeAspect="1" noChangeArrowheads="1" noTextEdit="1"/>
          </p:cNvSpPr>
          <p:nvPr>
            <p:ph type="sldImg" idx="2"/>
          </p:nvPr>
        </p:nvSpPr>
        <p:spPr bwMode="auto">
          <a:xfrm>
            <a:off x="850900" y="744538"/>
            <a:ext cx="4962525" cy="3722687"/>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887413" y="4714875"/>
            <a:ext cx="4887912" cy="4467225"/>
          </a:xfrm>
          <a:prstGeom prst="rect">
            <a:avLst/>
          </a:prstGeom>
          <a:noFill/>
          <a:ln w="9525">
            <a:noFill/>
            <a:miter lim="800000"/>
            <a:headEnd/>
            <a:tailEnd/>
          </a:ln>
          <a:effectLst/>
        </p:spPr>
        <p:txBody>
          <a:bodyPr vert="horz" wrap="square" lIns="90685" tIns="45343" rIns="90685" bIns="45343"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26630" name="Rectangle 6"/>
          <p:cNvSpPr>
            <a:spLocks noGrp="1" noChangeArrowheads="1"/>
          </p:cNvSpPr>
          <p:nvPr>
            <p:ph type="ftr" sz="quarter" idx="4"/>
          </p:nvPr>
        </p:nvSpPr>
        <p:spPr bwMode="auto">
          <a:xfrm>
            <a:off x="0" y="9429750"/>
            <a:ext cx="2887663" cy="496888"/>
          </a:xfrm>
          <a:prstGeom prst="rect">
            <a:avLst/>
          </a:prstGeom>
          <a:noFill/>
          <a:ln w="9525">
            <a:noFill/>
            <a:miter lim="800000"/>
            <a:headEnd/>
            <a:tailEnd/>
          </a:ln>
          <a:effectLst/>
        </p:spPr>
        <p:txBody>
          <a:bodyPr vert="horz" wrap="square" lIns="90685" tIns="45343" rIns="90685" bIns="45343" numCol="1" anchor="b" anchorCtr="0" compatLnSpc="1">
            <a:prstTxWarp prst="textNoShape">
              <a:avLst/>
            </a:prstTxWarp>
          </a:bodyPr>
          <a:lstStyle>
            <a:lvl1pPr defTabSz="906985">
              <a:defRPr sz="1100"/>
            </a:lvl1pPr>
          </a:lstStyle>
          <a:p>
            <a:pPr>
              <a:defRPr/>
            </a:pPr>
            <a:endParaRPr lang="sv-SE"/>
          </a:p>
        </p:txBody>
      </p:sp>
      <p:sp>
        <p:nvSpPr>
          <p:cNvPr id="26631" name="Rectangle 7"/>
          <p:cNvSpPr>
            <a:spLocks noGrp="1" noChangeArrowheads="1"/>
          </p:cNvSpPr>
          <p:nvPr>
            <p:ph type="sldNum" sz="quarter" idx="5"/>
          </p:nvPr>
        </p:nvSpPr>
        <p:spPr bwMode="auto">
          <a:xfrm>
            <a:off x="3775075" y="9429750"/>
            <a:ext cx="2887663" cy="496888"/>
          </a:xfrm>
          <a:prstGeom prst="rect">
            <a:avLst/>
          </a:prstGeom>
          <a:noFill/>
          <a:ln w="9525">
            <a:noFill/>
            <a:miter lim="800000"/>
            <a:headEnd/>
            <a:tailEnd/>
          </a:ln>
          <a:effectLst/>
        </p:spPr>
        <p:txBody>
          <a:bodyPr vert="horz" wrap="square" lIns="90685" tIns="45343" rIns="90685" bIns="45343" numCol="1" anchor="b" anchorCtr="0" compatLnSpc="1">
            <a:prstTxWarp prst="textNoShape">
              <a:avLst/>
            </a:prstTxWarp>
          </a:bodyPr>
          <a:lstStyle>
            <a:lvl1pPr algn="r" defTabSz="906985">
              <a:defRPr sz="1100"/>
            </a:lvl1pPr>
          </a:lstStyle>
          <a:p>
            <a:pPr>
              <a:defRPr/>
            </a:pPr>
            <a:fld id="{A5C0EAB8-A9A7-42FB-A65F-FCBCF3C3DB54}" type="slidenum">
              <a:rPr lang="sv-SE"/>
              <a:pPr>
                <a:defRPr/>
              </a:pPr>
              <a:t>‹#›</a:t>
            </a:fld>
            <a:endParaRPr lang="sv-SE"/>
          </a:p>
        </p:txBody>
      </p:sp>
    </p:spTree>
    <p:extLst>
      <p:ext uri="{BB962C8B-B14F-4D97-AF65-F5344CB8AC3E}">
        <p14:creationId xmlns:p14="http://schemas.microsoft.com/office/powerpoint/2010/main" val="3599454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06463"/>
            <a:fld id="{9A7640D6-7CCA-447E-96B1-1C8CBB833B75}" type="slidenum">
              <a:rPr lang="sv-SE" smtClean="0"/>
              <a:pPr defTabSz="906463"/>
              <a:t>1</a:t>
            </a:fld>
            <a:endParaRPr lang="sv-SE"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sv-SE" smtClean="0"/>
          </a:p>
        </p:txBody>
      </p:sp>
    </p:spTree>
    <p:extLst>
      <p:ext uri="{BB962C8B-B14F-4D97-AF65-F5344CB8AC3E}">
        <p14:creationId xmlns:p14="http://schemas.microsoft.com/office/powerpoint/2010/main" val="111335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775075" y="9429750"/>
            <a:ext cx="2887663" cy="496888"/>
          </a:xfrm>
          <a:prstGeom prst="rect">
            <a:avLst/>
          </a:prstGeom>
          <a:noFill/>
          <a:ln w="9525">
            <a:noFill/>
            <a:miter lim="800000"/>
            <a:headEnd/>
            <a:tailEnd/>
          </a:ln>
        </p:spPr>
        <p:txBody>
          <a:bodyPr lIns="90685" tIns="45343" rIns="90685" bIns="45343" anchor="b"/>
          <a:lstStyle/>
          <a:p>
            <a:pPr algn="r" defTabSz="906463"/>
            <a:fld id="{741F3CD0-93A5-4A4D-B8C1-9CBC78B959B1}" type="slidenum">
              <a:rPr lang="sv-SE" sz="1100"/>
              <a:pPr algn="r" defTabSz="906463"/>
              <a:t>2</a:t>
            </a:fld>
            <a:endParaRPr lang="sv-SE" sz="11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sv-SE" dirty="0" smtClean="0"/>
              <a:t>Vi har cirka</a:t>
            </a:r>
            <a:r>
              <a:rPr lang="sv-SE" baseline="0" dirty="0" smtClean="0"/>
              <a:t> 2 timmar på oss. </a:t>
            </a:r>
            <a:endParaRPr lang="sv-SE" dirty="0" smtClean="0"/>
          </a:p>
        </p:txBody>
      </p:sp>
    </p:spTree>
    <p:extLst>
      <p:ext uri="{BB962C8B-B14F-4D97-AF65-F5344CB8AC3E}">
        <p14:creationId xmlns:p14="http://schemas.microsoft.com/office/powerpoint/2010/main" val="273522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r>
              <a:rPr lang="sv-SE" dirty="0" smtClean="0"/>
              <a:t>Våra vanligaste klienttyper. </a:t>
            </a:r>
          </a:p>
          <a:p>
            <a:r>
              <a:rPr lang="sv-SE" dirty="0" smtClean="0"/>
              <a:t>Våra specialområden: Offentlig</a:t>
            </a:r>
            <a:r>
              <a:rPr lang="sv-SE" baseline="0" dirty="0" smtClean="0"/>
              <a:t> upphandling, fastighetsrätt, arbetsrätt samt processer. (?)</a:t>
            </a:r>
          </a:p>
          <a:p>
            <a:r>
              <a:rPr lang="sv-SE" baseline="0" dirty="0" err="1" smtClean="0"/>
              <a:t>True</a:t>
            </a:r>
            <a:r>
              <a:rPr lang="sv-SE" baseline="0" dirty="0" smtClean="0"/>
              <a:t> Partnership.</a:t>
            </a:r>
            <a:endParaRPr lang="sv-SE" dirty="0" smtClean="0"/>
          </a:p>
        </p:txBody>
      </p:sp>
    </p:spTree>
    <p:extLst>
      <p:ext uri="{BB962C8B-B14F-4D97-AF65-F5344CB8AC3E}">
        <p14:creationId xmlns:p14="http://schemas.microsoft.com/office/powerpoint/2010/main" val="315534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775075" y="9429750"/>
            <a:ext cx="2887663" cy="496888"/>
          </a:xfrm>
          <a:prstGeom prst="rect">
            <a:avLst/>
          </a:prstGeom>
          <a:noFill/>
          <a:ln w="9525">
            <a:noFill/>
            <a:miter lim="800000"/>
            <a:headEnd/>
            <a:tailEnd/>
          </a:ln>
        </p:spPr>
        <p:txBody>
          <a:bodyPr lIns="90685" tIns="45343" rIns="90685" bIns="45343" anchor="b"/>
          <a:lstStyle/>
          <a:p>
            <a:pPr algn="r" defTabSz="906463"/>
            <a:fld id="{6F89AD82-985F-442F-B087-0EB5F05FB1DF}" type="slidenum">
              <a:rPr lang="sv-SE" sz="1100"/>
              <a:pPr algn="r" defTabSz="906463"/>
              <a:t>4</a:t>
            </a:fld>
            <a:endParaRPr lang="sv-SE" sz="11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sv-SE" smtClean="0"/>
          </a:p>
        </p:txBody>
      </p:sp>
    </p:spTree>
    <p:extLst>
      <p:ext uri="{BB962C8B-B14F-4D97-AF65-F5344CB8AC3E}">
        <p14:creationId xmlns:p14="http://schemas.microsoft.com/office/powerpoint/2010/main" val="257506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775075" y="9429750"/>
            <a:ext cx="2887663" cy="496888"/>
          </a:xfrm>
          <a:prstGeom prst="rect">
            <a:avLst/>
          </a:prstGeom>
          <a:noFill/>
          <a:ln w="9525">
            <a:noFill/>
            <a:miter lim="800000"/>
            <a:headEnd/>
            <a:tailEnd/>
          </a:ln>
        </p:spPr>
        <p:txBody>
          <a:bodyPr lIns="90685" tIns="45343" rIns="90685" bIns="45343" anchor="b"/>
          <a:lstStyle/>
          <a:p>
            <a:pPr algn="r" defTabSz="906463"/>
            <a:fld id="{514B5D76-80A8-47E5-9C20-D76EC6FCBCF2}" type="slidenum">
              <a:rPr lang="sv-SE" sz="1100"/>
              <a:pPr algn="r" defTabSz="906463"/>
              <a:t>8</a:t>
            </a:fld>
            <a:endParaRPr lang="sv-SE" sz="11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sv-SE" dirty="0" smtClean="0"/>
              <a:t>Det allra vanligaste är att en</a:t>
            </a:r>
            <a:r>
              <a:rPr lang="sv-SE" baseline="0" dirty="0" smtClean="0"/>
              <a:t> tvist avgörs av ”vanlig” domstol. Domstolsverket rapporterar att man får in cirka 400 000 mål av alla olika slag på ett år. Ett tvistemål tar cirka 7 månader till dom. Det har blivit mkt bättre jämfört med tidigare då ett mål lätt tog 12 månader.</a:t>
            </a:r>
            <a:endParaRPr lang="sv-SE" dirty="0" smtClean="0"/>
          </a:p>
        </p:txBody>
      </p:sp>
    </p:spTree>
    <p:extLst>
      <p:ext uri="{BB962C8B-B14F-4D97-AF65-F5344CB8AC3E}">
        <p14:creationId xmlns:p14="http://schemas.microsoft.com/office/powerpoint/2010/main" val="823370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pPr defTabSz="906463"/>
            <a:fld id="{3974D880-866E-4ACF-9CC2-52C3C77F351B}" type="slidenum">
              <a:rPr lang="sv-SE" smtClean="0"/>
              <a:pPr defTabSz="906463"/>
              <a:t>36</a:t>
            </a:fld>
            <a:endParaRPr lang="sv-SE"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sv-SE" smtClean="0"/>
          </a:p>
        </p:txBody>
      </p:sp>
    </p:spTree>
    <p:extLst>
      <p:ext uri="{BB962C8B-B14F-4D97-AF65-F5344CB8AC3E}">
        <p14:creationId xmlns:p14="http://schemas.microsoft.com/office/powerpoint/2010/main" val="279083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Förloraren får i regel betala även</a:t>
            </a:r>
            <a:r>
              <a:rPr lang="sv-SE" baseline="0" dirty="0" smtClean="0"/>
              <a:t> vinnarens advokatkostnader, vittnen och eget arbete. (Den som förlorar kan alltid överklaga men det är inte längre säkert att hovrätten tar upp målen).</a:t>
            </a:r>
          </a:p>
          <a:p>
            <a:r>
              <a:rPr lang="sv-SE" baseline="0" dirty="0" smtClean="0"/>
              <a:t>FT-målen har särskilda regler.</a:t>
            </a:r>
            <a:endParaRPr lang="sv-SE" dirty="0"/>
          </a:p>
        </p:txBody>
      </p:sp>
      <p:sp>
        <p:nvSpPr>
          <p:cNvPr id="4" name="Platshållare för bildnummer 3"/>
          <p:cNvSpPr>
            <a:spLocks noGrp="1"/>
          </p:cNvSpPr>
          <p:nvPr>
            <p:ph type="sldNum" sz="quarter" idx="10"/>
          </p:nvPr>
        </p:nvSpPr>
        <p:spPr/>
        <p:txBody>
          <a:bodyPr/>
          <a:lstStyle/>
          <a:p>
            <a:pPr>
              <a:defRPr/>
            </a:pPr>
            <a:fld id="{A5C0EAB8-A9A7-42FB-A65F-FCBCF3C3DB54}" type="slidenum">
              <a:rPr lang="sv-SE" smtClean="0"/>
              <a:pPr>
                <a:defRPr/>
              </a:pPr>
              <a:t>37</a:t>
            </a:fld>
            <a:endParaRPr lang="sv-SE"/>
          </a:p>
        </p:txBody>
      </p:sp>
    </p:spTree>
    <p:extLst>
      <p:ext uri="{BB962C8B-B14F-4D97-AF65-F5344CB8AC3E}">
        <p14:creationId xmlns:p14="http://schemas.microsoft.com/office/powerpoint/2010/main" val="305035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pPr defTabSz="906463"/>
            <a:fld id="{3BF4DE85-CBDE-4DA1-8996-5EA8A11D7C66}" type="slidenum">
              <a:rPr lang="sv-SE" smtClean="0"/>
              <a:pPr defTabSz="906463"/>
              <a:t>40</a:t>
            </a:fld>
            <a:endParaRPr lang="sv-SE"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sv-SE" dirty="0" smtClean="0"/>
              <a:t>Rättshjälp =</a:t>
            </a:r>
            <a:r>
              <a:rPr lang="sv-SE" baseline="0" dirty="0" smtClean="0"/>
              <a:t> Rättsskydd??</a:t>
            </a:r>
          </a:p>
          <a:p>
            <a:pPr eaLnBrk="1" hangingPunct="1"/>
            <a:r>
              <a:rPr lang="sv-SE" baseline="0" dirty="0" smtClean="0"/>
              <a:t>80 % - 20 %. 5 prisbasbelopp är vanlig maximigräns för förs-bolagens betalningsansvar. </a:t>
            </a:r>
            <a:endParaRPr lang="sv-SE" dirty="0" smtClean="0"/>
          </a:p>
        </p:txBody>
      </p:sp>
    </p:spTree>
    <p:extLst>
      <p:ext uri="{BB962C8B-B14F-4D97-AF65-F5344CB8AC3E}">
        <p14:creationId xmlns:p14="http://schemas.microsoft.com/office/powerpoint/2010/main" val="207120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p:txBody>
          <a:bodyPr/>
          <a:lstStyle>
            <a:lvl1pPr>
              <a:defRPr/>
            </a:lvl1pPr>
          </a:lstStyle>
          <a:p>
            <a:pPr>
              <a:defRPr/>
            </a:pPr>
            <a:endParaRPr lang="sv-SE"/>
          </a:p>
        </p:txBody>
      </p:sp>
      <p:sp>
        <p:nvSpPr>
          <p:cNvPr id="5" name="Rectangle 5"/>
          <p:cNvSpPr>
            <a:spLocks noGrp="1" noChangeArrowheads="1"/>
          </p:cNvSpPr>
          <p:nvPr>
            <p:ph type="ftr" sz="quarter" idx="11"/>
          </p:nvPr>
        </p:nvSpPr>
        <p:spPr/>
        <p:txBody>
          <a:bodyPr/>
          <a:lstStyle>
            <a:lvl1pPr>
              <a:defRPr/>
            </a:lvl1pPr>
          </a:lstStyle>
          <a:p>
            <a:pPr>
              <a:defRPr/>
            </a:pPr>
            <a:endParaRPr lang="sv-SE"/>
          </a:p>
        </p:txBody>
      </p:sp>
      <p:sp>
        <p:nvSpPr>
          <p:cNvPr id="6" name="Rectangle 6"/>
          <p:cNvSpPr>
            <a:spLocks noGrp="1" noChangeArrowheads="1"/>
          </p:cNvSpPr>
          <p:nvPr>
            <p:ph type="sldNum" sz="quarter" idx="12"/>
          </p:nvPr>
        </p:nvSpPr>
        <p:spPr/>
        <p:txBody>
          <a:bodyPr/>
          <a:lstStyle>
            <a:lvl1pPr>
              <a:defRPr/>
            </a:lvl1pPr>
          </a:lstStyle>
          <a:p>
            <a:pPr>
              <a:defRPr/>
            </a:pPr>
            <a:fld id="{0DBBA23D-3CCE-46E3-9ADB-E99E3E59C57F}" type="slidenum">
              <a:rPr lang="sv-SE"/>
              <a:pPr>
                <a:defRPr/>
              </a:pPr>
              <a:t>‹#›</a:t>
            </a:fld>
            <a:endParaRPr lang="sv-SE"/>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p:txBody>
          <a:bodyPr/>
          <a:lstStyle>
            <a:lvl1pPr>
              <a:defRPr/>
            </a:lvl1pPr>
          </a:lstStyle>
          <a:p>
            <a:pPr>
              <a:defRPr/>
            </a:pPr>
            <a:endParaRPr lang="sv-SE"/>
          </a:p>
        </p:txBody>
      </p:sp>
      <p:sp>
        <p:nvSpPr>
          <p:cNvPr id="5" name="Rectangle 5"/>
          <p:cNvSpPr>
            <a:spLocks noGrp="1" noChangeArrowheads="1"/>
          </p:cNvSpPr>
          <p:nvPr>
            <p:ph type="ftr" sz="quarter" idx="11"/>
          </p:nvPr>
        </p:nvSpPr>
        <p:spPr/>
        <p:txBody>
          <a:bodyPr/>
          <a:lstStyle>
            <a:lvl1pPr>
              <a:defRPr/>
            </a:lvl1pPr>
          </a:lstStyle>
          <a:p>
            <a:pPr>
              <a:defRPr/>
            </a:pPr>
            <a:endParaRPr lang="sv-SE"/>
          </a:p>
        </p:txBody>
      </p:sp>
      <p:sp>
        <p:nvSpPr>
          <p:cNvPr id="6" name="Rectangle 6"/>
          <p:cNvSpPr>
            <a:spLocks noGrp="1" noChangeArrowheads="1"/>
          </p:cNvSpPr>
          <p:nvPr>
            <p:ph type="sldNum" sz="quarter" idx="12"/>
          </p:nvPr>
        </p:nvSpPr>
        <p:spPr/>
        <p:txBody>
          <a:bodyPr/>
          <a:lstStyle>
            <a:lvl1pPr>
              <a:defRPr/>
            </a:lvl1pPr>
          </a:lstStyle>
          <a:p>
            <a:pPr>
              <a:defRPr/>
            </a:pPr>
            <a:fld id="{DC5F7DBC-6E93-4D04-8408-766AD471E9D7}" type="slidenum">
              <a:rPr lang="sv-SE"/>
              <a:pPr>
                <a:defRPr/>
              </a:pPr>
              <a:t>‹#›</a:t>
            </a:fld>
            <a:endParaRPr lang="sv-SE"/>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p:txBody>
          <a:bodyPr/>
          <a:lstStyle>
            <a:lvl1pPr>
              <a:defRPr/>
            </a:lvl1pPr>
          </a:lstStyle>
          <a:p>
            <a:pPr>
              <a:defRPr/>
            </a:pPr>
            <a:endParaRPr lang="sv-SE"/>
          </a:p>
        </p:txBody>
      </p:sp>
      <p:sp>
        <p:nvSpPr>
          <p:cNvPr id="5" name="Rectangle 5"/>
          <p:cNvSpPr>
            <a:spLocks noGrp="1" noChangeArrowheads="1"/>
          </p:cNvSpPr>
          <p:nvPr>
            <p:ph type="ftr" sz="quarter" idx="11"/>
          </p:nvPr>
        </p:nvSpPr>
        <p:spPr/>
        <p:txBody>
          <a:bodyPr/>
          <a:lstStyle>
            <a:lvl1pPr>
              <a:defRPr/>
            </a:lvl1pPr>
          </a:lstStyle>
          <a:p>
            <a:pPr>
              <a:defRPr/>
            </a:pPr>
            <a:endParaRPr lang="sv-SE"/>
          </a:p>
        </p:txBody>
      </p:sp>
      <p:sp>
        <p:nvSpPr>
          <p:cNvPr id="6" name="Rectangle 6"/>
          <p:cNvSpPr>
            <a:spLocks noGrp="1" noChangeArrowheads="1"/>
          </p:cNvSpPr>
          <p:nvPr>
            <p:ph type="sldNum" sz="quarter" idx="12"/>
          </p:nvPr>
        </p:nvSpPr>
        <p:spPr/>
        <p:txBody>
          <a:bodyPr/>
          <a:lstStyle>
            <a:lvl1pPr>
              <a:defRPr/>
            </a:lvl1pPr>
          </a:lstStyle>
          <a:p>
            <a:pPr>
              <a:defRPr/>
            </a:pPr>
            <a:fld id="{0A28C609-A056-4638-983B-AA9B509D675D}" type="slidenum">
              <a:rPr lang="sv-SE"/>
              <a:pPr>
                <a:defRPr/>
              </a:pPr>
              <a:t>‹#›</a:t>
            </a:fld>
            <a:endParaRPr lang="sv-SE"/>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p:txBody>
          <a:bodyPr/>
          <a:lstStyle>
            <a:lvl1pPr>
              <a:defRPr/>
            </a:lvl1pPr>
          </a:lstStyle>
          <a:p>
            <a:pPr>
              <a:defRPr/>
            </a:pPr>
            <a:endParaRPr lang="sv-SE"/>
          </a:p>
        </p:txBody>
      </p:sp>
      <p:sp>
        <p:nvSpPr>
          <p:cNvPr id="5" name="Rectangle 5"/>
          <p:cNvSpPr>
            <a:spLocks noGrp="1" noChangeArrowheads="1"/>
          </p:cNvSpPr>
          <p:nvPr>
            <p:ph type="ftr" sz="quarter" idx="11"/>
          </p:nvPr>
        </p:nvSpPr>
        <p:spPr/>
        <p:txBody>
          <a:bodyPr/>
          <a:lstStyle>
            <a:lvl1pPr>
              <a:defRPr/>
            </a:lvl1pPr>
          </a:lstStyle>
          <a:p>
            <a:pPr>
              <a:defRPr/>
            </a:pPr>
            <a:endParaRPr lang="sv-SE"/>
          </a:p>
        </p:txBody>
      </p:sp>
      <p:sp>
        <p:nvSpPr>
          <p:cNvPr id="6" name="Rectangle 6"/>
          <p:cNvSpPr>
            <a:spLocks noGrp="1" noChangeArrowheads="1"/>
          </p:cNvSpPr>
          <p:nvPr>
            <p:ph type="sldNum" sz="quarter" idx="12"/>
          </p:nvPr>
        </p:nvSpPr>
        <p:spPr/>
        <p:txBody>
          <a:bodyPr/>
          <a:lstStyle>
            <a:lvl1pPr>
              <a:defRPr/>
            </a:lvl1pPr>
          </a:lstStyle>
          <a:p>
            <a:pPr>
              <a:defRPr/>
            </a:pPr>
            <a:fld id="{9C8D65EA-3867-48ED-9F69-0038C9A6EECF}" type="slidenum">
              <a:rPr lang="sv-SE"/>
              <a:pPr>
                <a:defRPr/>
              </a:pPr>
              <a:t>‹#›</a:t>
            </a:fld>
            <a:endParaRPr lang="sv-SE"/>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p:txBody>
          <a:bodyPr/>
          <a:lstStyle>
            <a:lvl1pPr>
              <a:defRPr/>
            </a:lvl1pPr>
          </a:lstStyle>
          <a:p>
            <a:pPr>
              <a:defRPr/>
            </a:pPr>
            <a:endParaRPr lang="sv-SE"/>
          </a:p>
        </p:txBody>
      </p:sp>
      <p:sp>
        <p:nvSpPr>
          <p:cNvPr id="5" name="Rectangle 5"/>
          <p:cNvSpPr>
            <a:spLocks noGrp="1" noChangeArrowheads="1"/>
          </p:cNvSpPr>
          <p:nvPr>
            <p:ph type="ftr" sz="quarter" idx="11"/>
          </p:nvPr>
        </p:nvSpPr>
        <p:spPr/>
        <p:txBody>
          <a:bodyPr/>
          <a:lstStyle>
            <a:lvl1pPr>
              <a:defRPr/>
            </a:lvl1pPr>
          </a:lstStyle>
          <a:p>
            <a:pPr>
              <a:defRPr/>
            </a:pPr>
            <a:endParaRPr lang="sv-SE"/>
          </a:p>
        </p:txBody>
      </p:sp>
      <p:sp>
        <p:nvSpPr>
          <p:cNvPr id="6" name="Rectangle 6"/>
          <p:cNvSpPr>
            <a:spLocks noGrp="1" noChangeArrowheads="1"/>
          </p:cNvSpPr>
          <p:nvPr>
            <p:ph type="sldNum" sz="quarter" idx="12"/>
          </p:nvPr>
        </p:nvSpPr>
        <p:spPr/>
        <p:txBody>
          <a:bodyPr/>
          <a:lstStyle>
            <a:lvl1pPr>
              <a:defRPr/>
            </a:lvl1pPr>
          </a:lstStyle>
          <a:p>
            <a:pPr>
              <a:defRPr/>
            </a:pPr>
            <a:fld id="{D7DC1A4E-8F03-4C9B-A3E7-67F68EF2121D}" type="slidenum">
              <a:rPr lang="sv-SE"/>
              <a:pPr>
                <a:defRPr/>
              </a:pPr>
              <a:t>‹#›</a:t>
            </a:fld>
            <a:endParaRPr lang="sv-SE"/>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5"/>
          <p:cNvSpPr>
            <a:spLocks noGrp="1" noChangeArrowheads="1"/>
          </p:cNvSpPr>
          <p:nvPr>
            <p:ph type="ftr" sz="quarter" idx="11"/>
          </p:nvPr>
        </p:nvSpPr>
        <p:spPr/>
        <p:txBody>
          <a:bodyPr/>
          <a:lstStyle>
            <a:lvl1pPr>
              <a:defRPr/>
            </a:lvl1pPr>
          </a:lstStyle>
          <a:p>
            <a:pPr>
              <a:defRPr/>
            </a:pPr>
            <a:endParaRPr lang="sv-SE"/>
          </a:p>
        </p:txBody>
      </p:sp>
      <p:sp>
        <p:nvSpPr>
          <p:cNvPr id="7" name="Rectangle 6"/>
          <p:cNvSpPr>
            <a:spLocks noGrp="1" noChangeArrowheads="1"/>
          </p:cNvSpPr>
          <p:nvPr>
            <p:ph type="sldNum" sz="quarter" idx="12"/>
          </p:nvPr>
        </p:nvSpPr>
        <p:spPr/>
        <p:txBody>
          <a:bodyPr/>
          <a:lstStyle>
            <a:lvl1pPr>
              <a:defRPr/>
            </a:lvl1pPr>
          </a:lstStyle>
          <a:p>
            <a:pPr>
              <a:defRPr/>
            </a:pPr>
            <a:fld id="{644BDB69-84ED-45BC-B16D-826C2230EDEC}" type="slidenum">
              <a:rPr lang="sv-SE"/>
              <a:pPr>
                <a:defRPr/>
              </a:pPr>
              <a:t>‹#›</a:t>
            </a:fld>
            <a:endParaRPr lang="sv-SE"/>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p:txBody>
          <a:bodyPr/>
          <a:lstStyle>
            <a:lvl1pPr>
              <a:defRPr/>
            </a:lvl1pPr>
          </a:lstStyle>
          <a:p>
            <a:pPr>
              <a:defRPr/>
            </a:pPr>
            <a:endParaRPr lang="sv-SE"/>
          </a:p>
        </p:txBody>
      </p:sp>
      <p:sp>
        <p:nvSpPr>
          <p:cNvPr id="8" name="Rectangle 5"/>
          <p:cNvSpPr>
            <a:spLocks noGrp="1" noChangeArrowheads="1"/>
          </p:cNvSpPr>
          <p:nvPr>
            <p:ph type="ftr" sz="quarter" idx="11"/>
          </p:nvPr>
        </p:nvSpPr>
        <p:spPr/>
        <p:txBody>
          <a:bodyPr/>
          <a:lstStyle>
            <a:lvl1pPr>
              <a:defRPr/>
            </a:lvl1pPr>
          </a:lstStyle>
          <a:p>
            <a:pPr>
              <a:defRPr/>
            </a:pPr>
            <a:endParaRPr lang="sv-SE"/>
          </a:p>
        </p:txBody>
      </p:sp>
      <p:sp>
        <p:nvSpPr>
          <p:cNvPr id="9" name="Rectangle 6"/>
          <p:cNvSpPr>
            <a:spLocks noGrp="1" noChangeArrowheads="1"/>
          </p:cNvSpPr>
          <p:nvPr>
            <p:ph type="sldNum" sz="quarter" idx="12"/>
          </p:nvPr>
        </p:nvSpPr>
        <p:spPr/>
        <p:txBody>
          <a:bodyPr/>
          <a:lstStyle>
            <a:lvl1pPr>
              <a:defRPr/>
            </a:lvl1pPr>
          </a:lstStyle>
          <a:p>
            <a:pPr>
              <a:defRPr/>
            </a:pPr>
            <a:fld id="{C0A5B1D1-C572-44DC-8DC4-9F50696EE33C}" type="slidenum">
              <a:rPr lang="sv-SE"/>
              <a:pPr>
                <a:defRPr/>
              </a:pPr>
              <a:t>‹#›</a:t>
            </a:fld>
            <a:endParaRPr lang="sv-SE"/>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p:txBody>
          <a:bodyPr/>
          <a:lstStyle>
            <a:lvl1pPr>
              <a:defRPr/>
            </a:lvl1pPr>
          </a:lstStyle>
          <a:p>
            <a:pPr>
              <a:defRPr/>
            </a:pPr>
            <a:endParaRPr lang="sv-SE"/>
          </a:p>
        </p:txBody>
      </p:sp>
      <p:sp>
        <p:nvSpPr>
          <p:cNvPr id="4" name="Rectangle 5"/>
          <p:cNvSpPr>
            <a:spLocks noGrp="1" noChangeArrowheads="1"/>
          </p:cNvSpPr>
          <p:nvPr>
            <p:ph type="ftr" sz="quarter" idx="11"/>
          </p:nvPr>
        </p:nvSpPr>
        <p:spPr/>
        <p:txBody>
          <a:bodyPr/>
          <a:lstStyle>
            <a:lvl1pPr>
              <a:defRPr/>
            </a:lvl1pPr>
          </a:lstStyle>
          <a:p>
            <a:pPr>
              <a:defRPr/>
            </a:pPr>
            <a:endParaRPr lang="sv-SE"/>
          </a:p>
        </p:txBody>
      </p:sp>
      <p:sp>
        <p:nvSpPr>
          <p:cNvPr id="5" name="Rectangle 6"/>
          <p:cNvSpPr>
            <a:spLocks noGrp="1" noChangeArrowheads="1"/>
          </p:cNvSpPr>
          <p:nvPr>
            <p:ph type="sldNum" sz="quarter" idx="12"/>
          </p:nvPr>
        </p:nvSpPr>
        <p:spPr/>
        <p:txBody>
          <a:bodyPr/>
          <a:lstStyle>
            <a:lvl1pPr>
              <a:defRPr/>
            </a:lvl1pPr>
          </a:lstStyle>
          <a:p>
            <a:pPr>
              <a:defRPr/>
            </a:pPr>
            <a:fld id="{9D2CFD6F-8319-4782-87D8-1BFDE9053459}" type="slidenum">
              <a:rPr lang="sv-SE"/>
              <a:pPr>
                <a:defRPr/>
              </a:pPr>
              <a:t>‹#›</a:t>
            </a:fld>
            <a:endParaRPr lang="sv-SE"/>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sv-SE"/>
          </a:p>
        </p:txBody>
      </p:sp>
      <p:sp>
        <p:nvSpPr>
          <p:cNvPr id="3" name="Rectangle 5"/>
          <p:cNvSpPr>
            <a:spLocks noGrp="1" noChangeArrowheads="1"/>
          </p:cNvSpPr>
          <p:nvPr>
            <p:ph type="ftr" sz="quarter" idx="11"/>
          </p:nvPr>
        </p:nvSpPr>
        <p:spPr/>
        <p:txBody>
          <a:bodyPr/>
          <a:lstStyle>
            <a:lvl1pPr>
              <a:defRPr/>
            </a:lvl1pPr>
          </a:lstStyle>
          <a:p>
            <a:pPr>
              <a:defRPr/>
            </a:pPr>
            <a:endParaRPr lang="sv-SE"/>
          </a:p>
        </p:txBody>
      </p:sp>
      <p:sp>
        <p:nvSpPr>
          <p:cNvPr id="4" name="Rectangle 6"/>
          <p:cNvSpPr>
            <a:spLocks noGrp="1" noChangeArrowheads="1"/>
          </p:cNvSpPr>
          <p:nvPr>
            <p:ph type="sldNum" sz="quarter" idx="12"/>
          </p:nvPr>
        </p:nvSpPr>
        <p:spPr/>
        <p:txBody>
          <a:bodyPr/>
          <a:lstStyle>
            <a:lvl1pPr>
              <a:defRPr/>
            </a:lvl1pPr>
          </a:lstStyle>
          <a:p>
            <a:pPr>
              <a:defRPr/>
            </a:pPr>
            <a:fld id="{D1A9C6BD-FC7B-4C27-8944-7B15B3F0A7AB}" type="slidenum">
              <a:rPr lang="sv-SE"/>
              <a:pPr>
                <a:defRPr/>
              </a:pPr>
              <a:t>‹#›</a:t>
            </a:fld>
            <a:endParaRPr lang="sv-SE"/>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5"/>
          <p:cNvSpPr>
            <a:spLocks noGrp="1" noChangeArrowheads="1"/>
          </p:cNvSpPr>
          <p:nvPr>
            <p:ph type="ftr" sz="quarter" idx="11"/>
          </p:nvPr>
        </p:nvSpPr>
        <p:spPr/>
        <p:txBody>
          <a:bodyPr/>
          <a:lstStyle>
            <a:lvl1pPr>
              <a:defRPr/>
            </a:lvl1pPr>
          </a:lstStyle>
          <a:p>
            <a:pPr>
              <a:defRPr/>
            </a:pPr>
            <a:endParaRPr lang="sv-SE"/>
          </a:p>
        </p:txBody>
      </p:sp>
      <p:sp>
        <p:nvSpPr>
          <p:cNvPr id="7" name="Rectangle 6"/>
          <p:cNvSpPr>
            <a:spLocks noGrp="1" noChangeArrowheads="1"/>
          </p:cNvSpPr>
          <p:nvPr>
            <p:ph type="sldNum" sz="quarter" idx="12"/>
          </p:nvPr>
        </p:nvSpPr>
        <p:spPr/>
        <p:txBody>
          <a:bodyPr/>
          <a:lstStyle>
            <a:lvl1pPr>
              <a:defRPr/>
            </a:lvl1pPr>
          </a:lstStyle>
          <a:p>
            <a:pPr>
              <a:defRPr/>
            </a:pPr>
            <a:fld id="{E28588C7-7744-4FC1-A20B-8ABEA5E5F505}" type="slidenum">
              <a:rPr lang="sv-SE"/>
              <a:pPr>
                <a:defRPr/>
              </a:pPr>
              <a:t>‹#›</a:t>
            </a:fld>
            <a:endParaRPr lang="sv-SE"/>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5"/>
          <p:cNvSpPr>
            <a:spLocks noGrp="1" noChangeArrowheads="1"/>
          </p:cNvSpPr>
          <p:nvPr>
            <p:ph type="ftr" sz="quarter" idx="11"/>
          </p:nvPr>
        </p:nvSpPr>
        <p:spPr/>
        <p:txBody>
          <a:bodyPr/>
          <a:lstStyle>
            <a:lvl1pPr>
              <a:defRPr/>
            </a:lvl1pPr>
          </a:lstStyle>
          <a:p>
            <a:pPr>
              <a:defRPr/>
            </a:pPr>
            <a:endParaRPr lang="sv-SE"/>
          </a:p>
        </p:txBody>
      </p:sp>
      <p:sp>
        <p:nvSpPr>
          <p:cNvPr id="7" name="Rectangle 6"/>
          <p:cNvSpPr>
            <a:spLocks noGrp="1" noChangeArrowheads="1"/>
          </p:cNvSpPr>
          <p:nvPr>
            <p:ph type="sldNum" sz="quarter" idx="12"/>
          </p:nvPr>
        </p:nvSpPr>
        <p:spPr/>
        <p:txBody>
          <a:bodyPr/>
          <a:lstStyle>
            <a:lvl1pPr>
              <a:defRPr/>
            </a:lvl1pPr>
          </a:lstStyle>
          <a:p>
            <a:pPr>
              <a:defRPr/>
            </a:pPr>
            <a:fld id="{7B6C50A2-5E0B-451A-B5D4-D35ABF81A78F}" type="slidenum">
              <a:rPr lang="sv-SE"/>
              <a:pPr>
                <a:defRPr/>
              </a:pPr>
              <a:t>‹#›</a:t>
            </a:fld>
            <a:endParaRPr lang="sv-SE"/>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 på bakgrundsrubriken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sv-S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sv-S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D4CFFA1-04D9-4BF4-A931-54033C9F4A6A}"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slow">
    <p:split orient="vert"/>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alibri" pitchFamily="34" charset="0"/>
        </a:defRPr>
      </a:lvl2pPr>
      <a:lvl3pPr algn="ctr" rtl="0" eaLnBrk="1" fontAlgn="base" hangingPunct="1">
        <a:spcBef>
          <a:spcPct val="0"/>
        </a:spcBef>
        <a:spcAft>
          <a:spcPct val="0"/>
        </a:spcAft>
        <a:defRPr sz="4400">
          <a:solidFill>
            <a:schemeClr val="tx2"/>
          </a:solidFill>
          <a:latin typeface="Calibri" pitchFamily="34" charset="0"/>
        </a:defRPr>
      </a:lvl3pPr>
      <a:lvl4pPr algn="ctr" rtl="0" eaLnBrk="1" fontAlgn="base" hangingPunct="1">
        <a:spcBef>
          <a:spcPct val="0"/>
        </a:spcBef>
        <a:spcAft>
          <a:spcPct val="0"/>
        </a:spcAft>
        <a:defRPr sz="4400">
          <a:solidFill>
            <a:schemeClr val="tx2"/>
          </a:solidFill>
          <a:latin typeface="Calibri" pitchFamily="34" charset="0"/>
        </a:defRPr>
      </a:lvl4pPr>
      <a:lvl5pPr algn="ctr" rtl="0" eaLnBrk="1" fontAlgn="base" hangingPunct="1">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se/url?sa=i&amp;rct=j&amp;q=&amp;esrc=s&amp;frm=1&amp;source=images&amp;cd=&amp;cad=rja&amp;docid=BDyhUWVm_ig_IM&amp;tbnid=nQaPLjHaXH5-jM:&amp;ved=0CAUQjRw&amp;url=http://connectedsverige.se/tag/lana-pengar-till-resa/&amp;ei=YFFNUq3WOa3a4QTwu4AY&amp;bvm=bv.53537100,d.bGE&amp;psig=AFQjCNFe-a-hOqEHlbf7pW_QVOv5QVP_JA&amp;ust=138088520027464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se/url?sa=i&amp;rct=j&amp;q=&amp;esrc=s&amp;frm=1&amp;source=images&amp;cd=&amp;cad=rja&amp;docid=5_kK2u9MYNNjvM&amp;tbnid=e8vQlU-eMUjUiM:&amp;ved=0CAUQjRw&amp;url=http://www.malmbergs.info/index.asp?ID%3D19%26ok%3Dok&amp;ei=6VFNUs3SNqej4gTC74GYCw&amp;bvm=bv.53537100,d.bGE&amp;psig=AFQjCNFxynormTlGT97zThhQHy_Fu6_C_Q&amp;ust=1380885281102721"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31913" y="1628775"/>
            <a:ext cx="6553200" cy="1143000"/>
          </a:xfrm>
        </p:spPr>
        <p:txBody>
          <a:bodyPr/>
          <a:lstStyle/>
          <a:p>
            <a:pPr algn="l" eaLnBrk="1" hangingPunct="1"/>
            <a:r>
              <a:rPr lang="sv-SE" sz="4000" b="1" dirty="0" smtClean="0">
                <a:solidFill>
                  <a:schemeClr val="bg1"/>
                </a:solidFill>
              </a:rPr>
              <a:t>Om skiljeförfaranden, även i arbetsrättsliga ärenden</a:t>
            </a:r>
            <a:br>
              <a:rPr lang="sv-SE" sz="4000" b="1" dirty="0" smtClean="0">
                <a:solidFill>
                  <a:schemeClr val="bg1"/>
                </a:solidFill>
              </a:rPr>
            </a:br>
            <a:r>
              <a:rPr lang="sv-SE" b="1" dirty="0" smtClean="0">
                <a:solidFill>
                  <a:schemeClr val="bg1"/>
                </a:solidFill>
              </a:rPr>
              <a:t> </a:t>
            </a:r>
          </a:p>
        </p:txBody>
      </p:sp>
      <p:sp>
        <p:nvSpPr>
          <p:cNvPr id="15363" name="Rectangle 3"/>
          <p:cNvSpPr>
            <a:spLocks noGrp="1" noChangeArrowheads="1"/>
          </p:cNvSpPr>
          <p:nvPr>
            <p:ph type="body" idx="1"/>
          </p:nvPr>
        </p:nvSpPr>
        <p:spPr>
          <a:xfrm>
            <a:off x="1302197" y="3212976"/>
            <a:ext cx="6553200" cy="1376362"/>
          </a:xfrm>
        </p:spPr>
        <p:txBody>
          <a:bodyPr/>
          <a:lstStyle/>
          <a:p>
            <a:pPr eaLnBrk="1" hangingPunct="1">
              <a:buFontTx/>
              <a:buNone/>
            </a:pPr>
            <a:r>
              <a:rPr lang="sv-SE" sz="1800" dirty="0" smtClean="0">
                <a:solidFill>
                  <a:schemeClr val="bg1"/>
                </a:solidFill>
              </a:rPr>
              <a:t>Arbetsrättsliga föreningen i Södra Sverige</a:t>
            </a:r>
          </a:p>
          <a:p>
            <a:pPr eaLnBrk="1" hangingPunct="1">
              <a:buFontTx/>
              <a:buNone/>
            </a:pPr>
            <a:r>
              <a:rPr lang="sv-SE" sz="1800" dirty="0" smtClean="0">
                <a:solidFill>
                  <a:schemeClr val="bg1"/>
                </a:solidFill>
              </a:rPr>
              <a:t>Skansen i Båstad</a:t>
            </a:r>
          </a:p>
          <a:p>
            <a:pPr eaLnBrk="1" hangingPunct="1">
              <a:buFontTx/>
              <a:buNone/>
            </a:pPr>
            <a:r>
              <a:rPr lang="sv-SE" sz="1800" dirty="0" smtClean="0">
                <a:solidFill>
                  <a:schemeClr val="bg1"/>
                </a:solidFill>
              </a:rPr>
              <a:t>November 2015</a:t>
            </a:r>
          </a:p>
          <a:p>
            <a:pPr eaLnBrk="1" hangingPunct="1">
              <a:buFontTx/>
              <a:buNone/>
            </a:pPr>
            <a:endParaRPr lang="sv-SE" sz="1600" dirty="0">
              <a:solidFill>
                <a:schemeClr val="bg1"/>
              </a:solidFill>
            </a:endParaRPr>
          </a:p>
          <a:p>
            <a:pPr eaLnBrk="1" hangingPunct="1">
              <a:buFontTx/>
              <a:buNone/>
            </a:pPr>
            <a:r>
              <a:rPr lang="sv-SE" sz="1800" dirty="0" smtClean="0">
                <a:solidFill>
                  <a:schemeClr val="bg1"/>
                </a:solidFill>
              </a:rPr>
              <a:t>Advokat Johan Sigeman  </a:t>
            </a:r>
          </a:p>
          <a:p>
            <a:pPr eaLnBrk="1" hangingPunct="1">
              <a:buFontTx/>
              <a:buNone/>
            </a:pPr>
            <a:endParaRPr lang="sv-SE" sz="1600" dirty="0" smtClean="0">
              <a:solidFill>
                <a:schemeClr val="bg1"/>
              </a:solidFill>
            </a:endParaRPr>
          </a:p>
          <a:p>
            <a:pPr eaLnBrk="1" hangingPunct="1">
              <a:buFontTx/>
              <a:buNone/>
            </a:pPr>
            <a:endParaRPr lang="sv-SE" sz="1600" dirty="0" smtClean="0">
              <a:solidFill>
                <a:schemeClr val="bg1"/>
              </a:solidFill>
            </a:endParaRPr>
          </a:p>
        </p:txBody>
      </p:sp>
      <p:sp>
        <p:nvSpPr>
          <p:cNvPr id="15364" name="Line 4"/>
          <p:cNvSpPr>
            <a:spLocks noChangeShapeType="1"/>
          </p:cNvSpPr>
          <p:nvPr/>
        </p:nvSpPr>
        <p:spPr bwMode="auto">
          <a:xfrm>
            <a:off x="1331913" y="2708275"/>
            <a:ext cx="6553200" cy="0"/>
          </a:xfrm>
          <a:prstGeom prst="line">
            <a:avLst/>
          </a:prstGeom>
          <a:noFill/>
          <a:ln w="25400">
            <a:solidFill>
              <a:schemeClr val="bg1"/>
            </a:solidFill>
            <a:round/>
            <a:headEnd/>
            <a:tailEnd/>
          </a:ln>
        </p:spPr>
        <p:txBody>
          <a:bodyPr/>
          <a:lstStyle/>
          <a:p>
            <a:endParaRPr lang="sv-SE"/>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Verkställighet </a:t>
            </a:r>
            <a:endParaRPr lang="sv-SE" dirty="0"/>
          </a:p>
        </p:txBody>
      </p:sp>
      <p:sp>
        <p:nvSpPr>
          <p:cNvPr id="3" name="Platshållare för innehåll 2"/>
          <p:cNvSpPr>
            <a:spLocks noGrp="1"/>
          </p:cNvSpPr>
          <p:nvPr>
            <p:ph idx="1"/>
          </p:nvPr>
        </p:nvSpPr>
        <p:spPr>
          <a:xfrm>
            <a:off x="1371600" y="1988840"/>
            <a:ext cx="6368752" cy="4114800"/>
          </a:xfrm>
        </p:spPr>
        <p:txBody>
          <a:bodyPr/>
          <a:lstStyle/>
          <a:p>
            <a:r>
              <a:rPr lang="sv-SE" sz="2000" dirty="0" smtClean="0"/>
              <a:t>Att kunna verkställa en dom är mycket viktigt. (UB 3:1)</a:t>
            </a:r>
          </a:p>
          <a:p>
            <a:r>
              <a:rPr lang="sv-SE" sz="2000" dirty="0" smtClean="0"/>
              <a:t>En dom från svensk </a:t>
            </a:r>
            <a:r>
              <a:rPr lang="sv-SE" sz="2000" u="sng" dirty="0" smtClean="0"/>
              <a:t>allmän</a:t>
            </a:r>
            <a:r>
              <a:rPr lang="sv-SE" sz="2000" dirty="0" smtClean="0"/>
              <a:t> domstol </a:t>
            </a:r>
            <a:r>
              <a:rPr lang="sv-SE" sz="2000" u="sng" dirty="0" smtClean="0"/>
              <a:t>erkänns</a:t>
            </a:r>
            <a:r>
              <a:rPr lang="sv-SE" sz="2000" dirty="0" smtClean="0"/>
              <a:t> inom hela EES-området. </a:t>
            </a:r>
          </a:p>
          <a:p>
            <a:r>
              <a:rPr lang="sv-SE" sz="2000" dirty="0" smtClean="0"/>
              <a:t>Att verkställa en dom inom EES kräver dock så kallat </a:t>
            </a:r>
            <a:r>
              <a:rPr lang="sv-SE" sz="2000" dirty="0" err="1" smtClean="0"/>
              <a:t>exekvaturförfarande</a:t>
            </a:r>
            <a:r>
              <a:rPr lang="sv-SE" sz="2000" dirty="0" smtClean="0"/>
              <a:t>. Man får då ansöka hos det lokala landets domstolsväsende om att få verkställa domen. Kan ta tid och vara komplicerat.</a:t>
            </a:r>
          </a:p>
          <a:p>
            <a:r>
              <a:rPr lang="sv-SE" sz="2000" dirty="0" smtClean="0"/>
              <a:t>Att verkställa en allmän dom </a:t>
            </a:r>
            <a:r>
              <a:rPr lang="sv-SE" sz="2000" u="sng" dirty="0" smtClean="0"/>
              <a:t>utanför</a:t>
            </a:r>
            <a:r>
              <a:rPr lang="sv-SE" sz="2000" dirty="0" smtClean="0"/>
              <a:t> EES är ofta mycket svårt. Omöjligt i USA, Ryssland eller Kina. </a:t>
            </a:r>
            <a:endParaRPr lang="sv-SE" sz="2000" dirty="0"/>
          </a:p>
        </p:txBody>
      </p:sp>
    </p:spTree>
    <p:extLst>
      <p:ext uri="{BB962C8B-B14F-4D97-AF65-F5344CB8AC3E}">
        <p14:creationId xmlns:p14="http://schemas.microsoft.com/office/powerpoint/2010/main" val="20300883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Verkställighet, fortsättning</a:t>
            </a:r>
            <a:endParaRPr lang="sv-SE" dirty="0"/>
          </a:p>
        </p:txBody>
      </p:sp>
      <p:sp>
        <p:nvSpPr>
          <p:cNvPr id="3" name="Platshållare för innehåll 2"/>
          <p:cNvSpPr>
            <a:spLocks noGrp="1"/>
          </p:cNvSpPr>
          <p:nvPr>
            <p:ph idx="1"/>
          </p:nvPr>
        </p:nvSpPr>
        <p:spPr>
          <a:xfrm>
            <a:off x="1403648" y="1981200"/>
            <a:ext cx="6552728" cy="4114800"/>
          </a:xfrm>
        </p:spPr>
        <p:txBody>
          <a:bodyPr/>
          <a:lstStyle/>
          <a:p>
            <a:r>
              <a:rPr lang="sv-SE" sz="2000" dirty="0" smtClean="0"/>
              <a:t>En </a:t>
            </a:r>
            <a:r>
              <a:rPr lang="sv-SE" sz="2000" u="sng" dirty="0" smtClean="0"/>
              <a:t>skiljedom</a:t>
            </a:r>
            <a:r>
              <a:rPr lang="sv-SE" sz="2000" dirty="0" smtClean="0"/>
              <a:t> kan i regel verkställas i de flesta länder!</a:t>
            </a:r>
          </a:p>
          <a:p>
            <a:r>
              <a:rPr lang="sv-SE" sz="2000" dirty="0" smtClean="0"/>
              <a:t>New York-konventionen från 1958 har ratificerats av cirka 150 länder.</a:t>
            </a:r>
          </a:p>
          <a:p>
            <a:r>
              <a:rPr lang="sv-SE" sz="2000" dirty="0" smtClean="0"/>
              <a:t>Detta innebär att en skiljedom är verkställbar i betydligt större utsträckning än en dom från allmän domstol. </a:t>
            </a:r>
          </a:p>
          <a:p>
            <a:endParaRPr lang="sv-SE" sz="20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862882"/>
            <a:ext cx="3203041" cy="1953074"/>
          </a:xfrm>
          <a:prstGeom prst="rect">
            <a:avLst/>
          </a:prstGeom>
        </p:spPr>
      </p:pic>
    </p:spTree>
    <p:extLst>
      <p:ext uri="{BB962C8B-B14F-4D97-AF65-F5344CB8AC3E}">
        <p14:creationId xmlns:p14="http://schemas.microsoft.com/office/powerpoint/2010/main" val="4545900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lvl="0"/>
            <a:r>
              <a:rPr lang="sv-SE" dirty="0"/>
              <a:t>Vilka </a:t>
            </a:r>
            <a:r>
              <a:rPr lang="sv-SE" u="sng" dirty="0"/>
              <a:t>regler</a:t>
            </a:r>
            <a:r>
              <a:rPr lang="sv-SE" dirty="0"/>
              <a:t> finns det om skiljeförfaranden?</a:t>
            </a:r>
            <a:br>
              <a:rPr lang="sv-SE" dirty="0"/>
            </a:br>
            <a:endParaRPr lang="sv-SE" dirty="0"/>
          </a:p>
        </p:txBody>
      </p:sp>
      <p:sp>
        <p:nvSpPr>
          <p:cNvPr id="3" name="Platshållare för innehåll 2"/>
          <p:cNvSpPr>
            <a:spLocks noGrp="1"/>
          </p:cNvSpPr>
          <p:nvPr>
            <p:ph idx="1"/>
          </p:nvPr>
        </p:nvSpPr>
        <p:spPr>
          <a:xfrm>
            <a:off x="1259632" y="2348880"/>
            <a:ext cx="7198568" cy="3747120"/>
          </a:xfrm>
        </p:spPr>
        <p:txBody>
          <a:bodyPr/>
          <a:lstStyle/>
          <a:p>
            <a:r>
              <a:rPr lang="sv-SE" sz="2400" dirty="0" smtClean="0"/>
              <a:t>Lag om skiljeförfarande (SFS 1999:116)</a:t>
            </a:r>
          </a:p>
          <a:p>
            <a:r>
              <a:rPr lang="sv-SE" sz="2400" dirty="0" smtClean="0"/>
              <a:t>Rättegångsbalken</a:t>
            </a:r>
          </a:p>
          <a:p>
            <a:r>
              <a:rPr lang="sv-SE" sz="2400" dirty="0" smtClean="0"/>
              <a:t>Olika </a:t>
            </a:r>
            <a:r>
              <a:rPr lang="sv-SE" sz="2400" u="sng" dirty="0" smtClean="0"/>
              <a:t>institutsregler</a:t>
            </a:r>
            <a:r>
              <a:rPr lang="sv-SE" sz="2400" dirty="0" smtClean="0"/>
              <a:t>, som till exempel Stockholms Handelskammares Skiljedomsinstitut eller Sydsvenska Industri- och Handelskammarens</a:t>
            </a:r>
          </a:p>
          <a:p>
            <a:r>
              <a:rPr lang="sv-SE" sz="2400" dirty="0" smtClean="0"/>
              <a:t>Internationella regler</a:t>
            </a:r>
            <a:endParaRPr lang="sv-SE" sz="2400" dirty="0"/>
          </a:p>
        </p:txBody>
      </p:sp>
    </p:spTree>
    <p:extLst>
      <p:ext uri="{BB962C8B-B14F-4D97-AF65-F5344CB8AC3E}">
        <p14:creationId xmlns:p14="http://schemas.microsoft.com/office/powerpoint/2010/main" val="38356413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Olika institut, forts.</a:t>
            </a:r>
            <a:endParaRPr lang="sv-SE" dirty="0"/>
          </a:p>
        </p:txBody>
      </p:sp>
      <p:sp>
        <p:nvSpPr>
          <p:cNvPr id="3" name="Platshållare för innehåll 2"/>
          <p:cNvSpPr>
            <a:spLocks noGrp="1"/>
          </p:cNvSpPr>
          <p:nvPr>
            <p:ph idx="1"/>
          </p:nvPr>
        </p:nvSpPr>
        <p:spPr>
          <a:xfrm>
            <a:off x="1331640" y="1981200"/>
            <a:ext cx="6480720" cy="4114800"/>
          </a:xfrm>
        </p:spPr>
        <p:txBody>
          <a:bodyPr/>
          <a:lstStyle/>
          <a:p>
            <a:r>
              <a:rPr lang="sv-SE" sz="2000" dirty="0" smtClean="0"/>
              <a:t>ICC </a:t>
            </a:r>
          </a:p>
          <a:p>
            <a:r>
              <a:rPr lang="sv-SE" sz="2000" dirty="0" smtClean="0"/>
              <a:t>Stockholms Handelskammare</a:t>
            </a:r>
          </a:p>
          <a:p>
            <a:r>
              <a:rPr lang="sv-SE" sz="2000" dirty="0" smtClean="0"/>
              <a:t>LCIA (London Court </a:t>
            </a:r>
            <a:r>
              <a:rPr lang="sv-SE" sz="2000" dirty="0" err="1" smtClean="0"/>
              <a:t>of</a:t>
            </a:r>
            <a:r>
              <a:rPr lang="sv-SE" sz="2000" dirty="0" smtClean="0"/>
              <a:t> International </a:t>
            </a:r>
            <a:r>
              <a:rPr lang="sv-SE" sz="2000" dirty="0" err="1" smtClean="0"/>
              <a:t>Arbitration</a:t>
            </a:r>
            <a:r>
              <a:rPr lang="sv-SE" sz="2000" dirty="0" smtClean="0"/>
              <a:t>)</a:t>
            </a:r>
          </a:p>
          <a:p>
            <a:r>
              <a:rPr lang="sv-SE" sz="2000" dirty="0" smtClean="0"/>
              <a:t>HKIAC (Hong Kong Intern. </a:t>
            </a:r>
            <a:r>
              <a:rPr lang="sv-SE" sz="2000" dirty="0" err="1" smtClean="0"/>
              <a:t>Arbitration</a:t>
            </a:r>
            <a:r>
              <a:rPr lang="sv-SE" sz="2000" dirty="0" smtClean="0"/>
              <a:t> Centre)</a:t>
            </a:r>
          </a:p>
          <a:p>
            <a:r>
              <a:rPr lang="sv-SE" sz="2000" dirty="0" smtClean="0"/>
              <a:t>AAA (</a:t>
            </a:r>
            <a:r>
              <a:rPr lang="sv-SE" sz="2000" dirty="0" err="1" smtClean="0"/>
              <a:t>American</a:t>
            </a:r>
            <a:r>
              <a:rPr lang="sv-SE" sz="2000" dirty="0" smtClean="0"/>
              <a:t> </a:t>
            </a:r>
            <a:r>
              <a:rPr lang="sv-SE" sz="2000" dirty="0" err="1" smtClean="0"/>
              <a:t>Arbitration</a:t>
            </a:r>
            <a:r>
              <a:rPr lang="sv-SE" sz="2000" dirty="0" smtClean="0"/>
              <a:t> Association)</a:t>
            </a:r>
          </a:p>
          <a:p>
            <a:r>
              <a:rPr lang="sv-SE" sz="2000" dirty="0" smtClean="0"/>
              <a:t>ICAC (Ryskt)</a:t>
            </a:r>
          </a:p>
          <a:p>
            <a:r>
              <a:rPr lang="sv-SE" sz="2000" dirty="0" smtClean="0"/>
              <a:t>Swiss Chambers</a:t>
            </a:r>
          </a:p>
          <a:p>
            <a:r>
              <a:rPr lang="sv-SE" sz="2000" dirty="0" smtClean="0"/>
              <a:t>WIPO</a:t>
            </a:r>
            <a:endParaRPr lang="sv-SE" sz="2000" dirty="0"/>
          </a:p>
        </p:txBody>
      </p:sp>
    </p:spTree>
    <p:extLst>
      <p:ext uri="{BB962C8B-B14F-4D97-AF65-F5344CB8AC3E}">
        <p14:creationId xmlns:p14="http://schemas.microsoft.com/office/powerpoint/2010/main" val="121548165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55104"/>
          </a:xfrm>
        </p:spPr>
        <p:txBody>
          <a:bodyPr/>
          <a:lstStyle/>
          <a:p>
            <a:endParaRPr lang="sv-SE" dirty="0"/>
          </a:p>
        </p:txBody>
      </p:sp>
      <p:pic>
        <p:nvPicPr>
          <p:cNvPr id="4" name="Platshållare för innehåll 3"/>
          <p:cNvPicPr>
            <a:picLocks noGrp="1" noChangeAspect="1"/>
          </p:cNvPicPr>
          <p:nvPr>
            <p:ph idx="1"/>
          </p:nvPr>
        </p:nvPicPr>
        <p:blipFill>
          <a:blip r:embed="rId2"/>
          <a:stretch>
            <a:fillRect/>
          </a:stretch>
        </p:blipFill>
        <p:spPr>
          <a:xfrm>
            <a:off x="912614" y="764704"/>
            <a:ext cx="7960478" cy="4320480"/>
          </a:xfrm>
          <a:prstGeom prst="rect">
            <a:avLst/>
          </a:prstGeom>
        </p:spPr>
      </p:pic>
    </p:spTree>
    <p:extLst>
      <p:ext uri="{BB962C8B-B14F-4D97-AF65-F5344CB8AC3E}">
        <p14:creationId xmlns:p14="http://schemas.microsoft.com/office/powerpoint/2010/main" val="2433533181"/>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7913" y="2260504"/>
            <a:ext cx="5390351" cy="2506759"/>
          </a:xfrm>
        </p:spPr>
      </p:pic>
    </p:spTree>
    <p:extLst>
      <p:ext uri="{BB962C8B-B14F-4D97-AF65-F5344CB8AC3E}">
        <p14:creationId xmlns:p14="http://schemas.microsoft.com/office/powerpoint/2010/main" val="2845655781"/>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smtClean="0"/>
              <a:t>Konventionsgrundade skiljeförfaranden</a:t>
            </a:r>
            <a:endParaRPr lang="sv-SE" sz="3200" dirty="0"/>
          </a:p>
        </p:txBody>
      </p:sp>
      <p:sp>
        <p:nvSpPr>
          <p:cNvPr id="3" name="Platshållare för innehåll 2"/>
          <p:cNvSpPr>
            <a:spLocks noGrp="1"/>
          </p:cNvSpPr>
          <p:nvPr>
            <p:ph idx="1"/>
          </p:nvPr>
        </p:nvSpPr>
        <p:spPr>
          <a:xfrm>
            <a:off x="1547664" y="1981200"/>
            <a:ext cx="6408712" cy="4114800"/>
          </a:xfrm>
        </p:spPr>
        <p:txBody>
          <a:bodyPr/>
          <a:lstStyle/>
          <a:p>
            <a:r>
              <a:rPr lang="sv-SE" sz="2400" dirty="0" smtClean="0"/>
              <a:t>Folkrättsliga konventioner kan ha skiljereglementen.</a:t>
            </a:r>
          </a:p>
          <a:p>
            <a:r>
              <a:rPr lang="sv-SE" sz="2400" dirty="0" smtClean="0"/>
              <a:t>Investeringstvister (bi- eller multilaterala investeringsskyddsavtal, till exempel NAFTA eller the Energy Charter </a:t>
            </a:r>
            <a:r>
              <a:rPr lang="sv-SE" sz="2400" dirty="0" err="1" smtClean="0"/>
              <a:t>Treaty</a:t>
            </a:r>
            <a:r>
              <a:rPr lang="sv-SE" sz="2400" dirty="0" smtClean="0"/>
              <a:t>).</a:t>
            </a:r>
          </a:p>
          <a:p>
            <a:r>
              <a:rPr lang="sv-SE" sz="2400" dirty="0" smtClean="0"/>
              <a:t>UNCITRALs skiljedomsregler brukar vara det anvisade reglementet.  </a:t>
            </a:r>
            <a:endParaRPr lang="sv-SE" sz="2400" dirty="0"/>
          </a:p>
        </p:txBody>
      </p:sp>
    </p:spTree>
    <p:extLst>
      <p:ext uri="{BB962C8B-B14F-4D97-AF65-F5344CB8AC3E}">
        <p14:creationId xmlns:p14="http://schemas.microsoft.com/office/powerpoint/2010/main" val="16978456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UNCITRAL</a:t>
            </a:r>
            <a:endParaRPr lang="sv-SE" dirty="0"/>
          </a:p>
        </p:txBody>
      </p:sp>
      <p:sp>
        <p:nvSpPr>
          <p:cNvPr id="3" name="Platshållare för innehåll 2"/>
          <p:cNvSpPr>
            <a:spLocks noGrp="1"/>
          </p:cNvSpPr>
          <p:nvPr>
            <p:ph idx="1"/>
          </p:nvPr>
        </p:nvSpPr>
        <p:spPr>
          <a:xfrm>
            <a:off x="1403648" y="1981200"/>
            <a:ext cx="6552728" cy="4114800"/>
          </a:xfrm>
        </p:spPr>
        <p:txBody>
          <a:bodyPr/>
          <a:lstStyle/>
          <a:p>
            <a:r>
              <a:rPr lang="sv-SE" sz="2000" dirty="0" smtClean="0"/>
              <a:t>United Nations Commission on International </a:t>
            </a:r>
            <a:r>
              <a:rPr lang="sv-SE" sz="2000" dirty="0" err="1" smtClean="0"/>
              <a:t>Trade</a:t>
            </a:r>
            <a:r>
              <a:rPr lang="sv-SE" sz="2000" dirty="0" smtClean="0"/>
              <a:t> </a:t>
            </a:r>
            <a:r>
              <a:rPr lang="sv-SE" sz="2000" dirty="0" err="1" smtClean="0"/>
              <a:t>Law</a:t>
            </a:r>
            <a:r>
              <a:rPr lang="sv-SE" sz="2000" dirty="0" smtClean="0"/>
              <a:t>.</a:t>
            </a:r>
          </a:p>
          <a:p>
            <a:r>
              <a:rPr lang="sv-SE" sz="2000" dirty="0" smtClean="0"/>
              <a:t>Ett slags mellanting mellan institut och ad hoc.</a:t>
            </a:r>
          </a:p>
          <a:p>
            <a:r>
              <a:rPr lang="sv-SE" sz="2000" dirty="0" smtClean="0"/>
              <a:t>Står neutral mellan olika länders rättssystem och är ofta en bra kompromisslösning.</a:t>
            </a:r>
          </a:p>
          <a:p>
            <a:r>
              <a:rPr lang="sv-SE" sz="2000" dirty="0" smtClean="0"/>
              <a:t>Man bör ange ”</a:t>
            </a:r>
            <a:r>
              <a:rPr lang="sv-SE" sz="2000" dirty="0" err="1" smtClean="0"/>
              <a:t>appointing</a:t>
            </a:r>
            <a:r>
              <a:rPr lang="sv-SE" sz="2000" dirty="0" smtClean="0"/>
              <a:t> </a:t>
            </a:r>
            <a:r>
              <a:rPr lang="sv-SE" sz="2000" dirty="0" err="1" smtClean="0"/>
              <a:t>authority</a:t>
            </a:r>
            <a:r>
              <a:rPr lang="sv-SE" sz="2000" dirty="0" smtClean="0"/>
              <a:t>” om man vill använda UNCITRAL, det kan vara SCC eller ICC.</a:t>
            </a:r>
            <a:endParaRPr lang="sv-SE" sz="2000" dirty="0"/>
          </a:p>
        </p:txBody>
      </p:sp>
    </p:spTree>
    <p:extLst>
      <p:ext uri="{BB962C8B-B14F-4D97-AF65-F5344CB8AC3E}">
        <p14:creationId xmlns:p14="http://schemas.microsoft.com/office/powerpoint/2010/main" val="16990048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Ad hoc eller institut?</a:t>
            </a:r>
            <a:endParaRPr lang="sv-SE" dirty="0"/>
          </a:p>
        </p:txBody>
      </p:sp>
      <p:sp>
        <p:nvSpPr>
          <p:cNvPr id="3" name="Platshållare för innehåll 2"/>
          <p:cNvSpPr>
            <a:spLocks noGrp="1"/>
          </p:cNvSpPr>
          <p:nvPr>
            <p:ph idx="1"/>
          </p:nvPr>
        </p:nvSpPr>
        <p:spPr>
          <a:xfrm>
            <a:off x="1259632" y="1981200"/>
            <a:ext cx="6696744" cy="4114800"/>
          </a:xfrm>
        </p:spPr>
        <p:txBody>
          <a:bodyPr/>
          <a:lstStyle/>
          <a:p>
            <a:r>
              <a:rPr lang="sv-SE" sz="2400" dirty="0" smtClean="0"/>
              <a:t>Instituten har kompletta och uppdaterade regelverk</a:t>
            </a:r>
          </a:p>
          <a:p>
            <a:r>
              <a:rPr lang="sv-SE" sz="2400" dirty="0" smtClean="0"/>
              <a:t>Svårare för part som vill fördröja målet eftersom instituten har regler mot detta</a:t>
            </a:r>
          </a:p>
          <a:p>
            <a:r>
              <a:rPr lang="sv-SE" sz="2400" dirty="0" smtClean="0"/>
              <a:t>Lättare bedöma kommande arvodesnivåer hos instituten (taxor)</a:t>
            </a:r>
          </a:p>
          <a:p>
            <a:r>
              <a:rPr lang="sv-SE" sz="2400" dirty="0" smtClean="0"/>
              <a:t>Nackdel med institut är att detta i regel tar en egen avgift samt att det kan ta lite längre tid att komma igång</a:t>
            </a:r>
            <a:endParaRPr lang="sv-SE" sz="2400" dirty="0"/>
          </a:p>
        </p:txBody>
      </p:sp>
    </p:spTree>
    <p:extLst>
      <p:ext uri="{BB962C8B-B14F-4D97-AF65-F5344CB8AC3E}">
        <p14:creationId xmlns:p14="http://schemas.microsoft.com/office/powerpoint/2010/main" val="3356336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lvl="0"/>
            <a:r>
              <a:rPr lang="sv-SE" dirty="0"/>
              <a:t>Hur går det till?</a:t>
            </a:r>
            <a:br>
              <a:rPr lang="sv-SE" dirty="0"/>
            </a:br>
            <a:endParaRPr lang="sv-SE" dirty="0"/>
          </a:p>
        </p:txBody>
      </p:sp>
      <p:sp>
        <p:nvSpPr>
          <p:cNvPr id="3" name="Platshållare för innehåll 2"/>
          <p:cNvSpPr>
            <a:spLocks noGrp="1"/>
          </p:cNvSpPr>
          <p:nvPr>
            <p:ph idx="1"/>
          </p:nvPr>
        </p:nvSpPr>
        <p:spPr>
          <a:xfrm>
            <a:off x="1187624" y="2348880"/>
            <a:ext cx="7270576" cy="3747120"/>
          </a:xfrm>
        </p:spPr>
        <p:txBody>
          <a:bodyPr/>
          <a:lstStyle/>
          <a:p>
            <a:pPr lvl="0"/>
            <a:r>
              <a:rPr lang="sv-SE" sz="2000" dirty="0"/>
              <a:t>Den part som kräver pengar eller annat, </a:t>
            </a:r>
            <a:r>
              <a:rPr lang="sv-SE" sz="2000" dirty="0" smtClean="0"/>
              <a:t>skickar ett </a:t>
            </a:r>
            <a:r>
              <a:rPr lang="sv-SE" sz="2000" dirty="0"/>
              <a:t>krav till motparten.</a:t>
            </a:r>
          </a:p>
          <a:p>
            <a:pPr lvl="0"/>
            <a:r>
              <a:rPr lang="sv-SE" sz="2000" dirty="0"/>
              <a:t>Motparten vägrar betala </a:t>
            </a:r>
            <a:r>
              <a:rPr lang="sv-SE" sz="2000" dirty="0" smtClean="0"/>
              <a:t>(eller </a:t>
            </a:r>
            <a:r>
              <a:rPr lang="sv-SE" sz="2000" dirty="0"/>
              <a:t>vad det nu är fråga </a:t>
            </a:r>
            <a:r>
              <a:rPr lang="sv-SE" sz="2000" dirty="0" smtClean="0"/>
              <a:t>om).</a:t>
            </a:r>
          </a:p>
          <a:p>
            <a:pPr lvl="0"/>
            <a:r>
              <a:rPr lang="sv-SE" sz="2000" dirty="0" smtClean="0"/>
              <a:t>Parterna har sedan tidigare ett avtal som innehåller en skiljeklausul.</a:t>
            </a:r>
            <a:endParaRPr lang="sv-SE" sz="2000" dirty="0"/>
          </a:p>
          <a:p>
            <a:endParaRPr lang="sv-SE" dirty="0"/>
          </a:p>
        </p:txBody>
      </p:sp>
    </p:spTree>
    <p:extLst>
      <p:ext uri="{BB962C8B-B14F-4D97-AF65-F5344CB8AC3E}">
        <p14:creationId xmlns:p14="http://schemas.microsoft.com/office/powerpoint/2010/main" val="24460515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title" idx="4294967295"/>
          </p:nvPr>
        </p:nvSpPr>
        <p:spPr>
          <a:xfrm>
            <a:off x="1691680" y="476250"/>
            <a:ext cx="6409333" cy="1143000"/>
          </a:xfrm>
        </p:spPr>
        <p:txBody>
          <a:bodyPr/>
          <a:lstStyle/>
          <a:p>
            <a:pPr algn="l" eaLnBrk="1" hangingPunct="1"/>
            <a:r>
              <a:rPr lang="sv-SE" sz="3000" b="1" dirty="0" smtClean="0">
                <a:solidFill>
                  <a:schemeClr val="tx1"/>
                </a:solidFill>
              </a:rPr>
              <a:t>Disposition</a:t>
            </a:r>
          </a:p>
        </p:txBody>
      </p:sp>
      <p:sp>
        <p:nvSpPr>
          <p:cNvPr id="17410" name="Rectangle 16"/>
          <p:cNvSpPr>
            <a:spLocks noChangeArrowheads="1"/>
          </p:cNvSpPr>
          <p:nvPr/>
        </p:nvSpPr>
        <p:spPr bwMode="auto">
          <a:xfrm>
            <a:off x="1691680" y="1484784"/>
            <a:ext cx="6336704" cy="4248472"/>
          </a:xfrm>
          <a:prstGeom prst="rect">
            <a:avLst/>
          </a:prstGeom>
          <a:noFill/>
          <a:ln w="9525">
            <a:noFill/>
            <a:miter lim="800000"/>
            <a:headEnd/>
            <a:tailEnd/>
          </a:ln>
        </p:spPr>
        <p:txBody>
          <a:bodyPr/>
          <a:lstStyle/>
          <a:p>
            <a:pPr>
              <a:spcBef>
                <a:spcPct val="20000"/>
              </a:spcBef>
            </a:pPr>
            <a:endParaRPr lang="sv-SE" sz="1600" dirty="0">
              <a:cs typeface="Times New Roman" pitchFamily="18" charset="0"/>
            </a:endParaRPr>
          </a:p>
          <a:p>
            <a:pPr marL="285750" indent="-285750">
              <a:spcBef>
                <a:spcPct val="20000"/>
              </a:spcBef>
              <a:buFont typeface="Arial" panose="020B0604020202020204" pitchFamily="34" charset="0"/>
              <a:buChar char="•"/>
            </a:pPr>
            <a:r>
              <a:rPr lang="sv-SE" dirty="0" smtClean="0">
                <a:cs typeface="Times New Roman" pitchFamily="18" charset="0"/>
              </a:rPr>
              <a:t>Inledning</a:t>
            </a:r>
          </a:p>
          <a:p>
            <a:pPr marL="285750" indent="-285750">
              <a:spcBef>
                <a:spcPct val="20000"/>
              </a:spcBef>
              <a:buFont typeface="Arial" panose="020B0604020202020204" pitchFamily="34" charset="0"/>
              <a:buChar char="•"/>
            </a:pPr>
            <a:r>
              <a:rPr lang="sv-SE" dirty="0" smtClean="0">
                <a:cs typeface="Times New Roman" pitchFamily="18" charset="0"/>
              </a:rPr>
              <a:t>Vad är ett skiljeförfarande?</a:t>
            </a:r>
          </a:p>
          <a:p>
            <a:pPr marL="285750" indent="-285750">
              <a:spcBef>
                <a:spcPct val="20000"/>
              </a:spcBef>
              <a:buFont typeface="Arial" panose="020B0604020202020204" pitchFamily="34" charset="0"/>
              <a:buChar char="•"/>
            </a:pPr>
            <a:r>
              <a:rPr lang="sv-SE" dirty="0" smtClean="0">
                <a:cs typeface="Times New Roman" pitchFamily="18" charset="0"/>
              </a:rPr>
              <a:t>För- och nackdelar gentemot domstol</a:t>
            </a:r>
          </a:p>
          <a:p>
            <a:pPr marL="285750" indent="-285750">
              <a:spcBef>
                <a:spcPct val="20000"/>
              </a:spcBef>
              <a:buFont typeface="Arial" panose="020B0604020202020204" pitchFamily="34" charset="0"/>
              <a:buChar char="•"/>
            </a:pPr>
            <a:r>
              <a:rPr lang="sv-SE" dirty="0" smtClean="0">
                <a:cs typeface="Times New Roman" pitchFamily="18" charset="0"/>
              </a:rPr>
              <a:t>Hur går det till?</a:t>
            </a:r>
          </a:p>
          <a:p>
            <a:pPr marL="285750" indent="-285750">
              <a:spcBef>
                <a:spcPct val="20000"/>
              </a:spcBef>
              <a:buFont typeface="Arial" panose="020B0604020202020204" pitchFamily="34" charset="0"/>
              <a:buChar char="•"/>
            </a:pPr>
            <a:r>
              <a:rPr lang="sv-SE" dirty="0" smtClean="0">
                <a:cs typeface="Times New Roman" pitchFamily="18" charset="0"/>
              </a:rPr>
              <a:t>Vad kostar det?</a:t>
            </a:r>
          </a:p>
          <a:p>
            <a:pPr marL="285750" indent="-285750">
              <a:spcBef>
                <a:spcPct val="20000"/>
              </a:spcBef>
              <a:buFont typeface="Arial" panose="020B0604020202020204" pitchFamily="34" charset="0"/>
              <a:buChar char="•"/>
            </a:pPr>
            <a:r>
              <a:rPr lang="sv-SE" dirty="0" smtClean="0">
                <a:cs typeface="Times New Roman" pitchFamily="18" charset="0"/>
              </a:rPr>
              <a:t>Om man vill överklaga?</a:t>
            </a:r>
          </a:p>
          <a:p>
            <a:pPr marL="285750" indent="-285750">
              <a:spcBef>
                <a:spcPct val="20000"/>
              </a:spcBef>
              <a:buFont typeface="Arial" panose="020B0604020202020204" pitchFamily="34" charset="0"/>
              <a:buChar char="•"/>
            </a:pPr>
            <a:r>
              <a:rPr lang="sv-SE" dirty="0" smtClean="0">
                <a:cs typeface="Times New Roman" pitchFamily="18" charset="0"/>
              </a:rPr>
              <a:t>Arbetsrättsliga aspekter</a:t>
            </a:r>
          </a:p>
          <a:p>
            <a:pPr marL="285750" indent="-285750">
              <a:spcBef>
                <a:spcPct val="20000"/>
              </a:spcBef>
              <a:buFont typeface="Arial" panose="020B0604020202020204" pitchFamily="34" charset="0"/>
              <a:buChar char="•"/>
            </a:pPr>
            <a:r>
              <a:rPr lang="sv-SE" dirty="0" smtClean="0">
                <a:cs typeface="Times New Roman" pitchFamily="18" charset="0"/>
              </a:rPr>
              <a:t>Övrigt</a:t>
            </a:r>
            <a:endParaRPr lang="sv-SE" dirty="0">
              <a:cs typeface="Times New Roman" pitchFamily="18" charset="0"/>
            </a:endParaRPr>
          </a:p>
          <a:p>
            <a:pPr>
              <a:spcBef>
                <a:spcPct val="20000"/>
              </a:spcBef>
            </a:pPr>
            <a:endParaRPr lang="sv-SE" sz="1600" dirty="0">
              <a:cs typeface="Times New Roman" pitchFamily="18" charset="0"/>
            </a:endParaRPr>
          </a:p>
          <a:p>
            <a:pPr>
              <a:spcBef>
                <a:spcPct val="20000"/>
              </a:spcBef>
            </a:pPr>
            <a:endParaRPr lang="sv-SE" sz="1600" dirty="0">
              <a:cs typeface="Times New Roman" pitchFamily="18" charset="0"/>
            </a:endParaRPr>
          </a:p>
          <a:p>
            <a:pPr>
              <a:spcBef>
                <a:spcPct val="20000"/>
              </a:spcBef>
            </a:pPr>
            <a:endParaRPr lang="sv-SE" sz="1600" dirty="0">
              <a:cs typeface="Times New Roman" pitchFamily="18" charset="0"/>
            </a:endParaRPr>
          </a:p>
          <a:p>
            <a:pPr>
              <a:spcBef>
                <a:spcPct val="20000"/>
              </a:spcBef>
            </a:pPr>
            <a:endParaRPr lang="sv-SE" sz="1400" dirty="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anim calcmode="lin" valueType="num">
                                      <p:cBhvr additive="base">
                                        <p:cTn id="7" dur="5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anim calcmode="lin" valueType="num">
                                      <p:cBhvr additive="base">
                                        <p:cTn id="13" dur="5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0">
                                            <p:txEl>
                                              <p:pRg st="3" end="3"/>
                                            </p:txEl>
                                          </p:spTgt>
                                        </p:tgtEl>
                                        <p:attrNameLst>
                                          <p:attrName>style.visibility</p:attrName>
                                        </p:attrNameLst>
                                      </p:cBhvr>
                                      <p:to>
                                        <p:strVal val="visible"/>
                                      </p:to>
                                    </p:set>
                                    <p:anim calcmode="lin" valueType="num">
                                      <p:cBhvr additive="base">
                                        <p:cTn id="19" dur="500" fill="hold"/>
                                        <p:tgtEl>
                                          <p:spTgt spid="174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0">
                                            <p:txEl>
                                              <p:pRg st="4" end="4"/>
                                            </p:txEl>
                                          </p:spTgt>
                                        </p:tgtEl>
                                        <p:attrNameLst>
                                          <p:attrName>style.visibility</p:attrName>
                                        </p:attrNameLst>
                                      </p:cBhvr>
                                      <p:to>
                                        <p:strVal val="visible"/>
                                      </p:to>
                                    </p:set>
                                    <p:anim calcmode="lin" valueType="num">
                                      <p:cBhvr additive="base">
                                        <p:cTn id="25" dur="500" fill="hold"/>
                                        <p:tgtEl>
                                          <p:spTgt spid="174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0">
                                            <p:txEl>
                                              <p:pRg st="5" end="5"/>
                                            </p:txEl>
                                          </p:spTgt>
                                        </p:tgtEl>
                                        <p:attrNameLst>
                                          <p:attrName>style.visibility</p:attrName>
                                        </p:attrNameLst>
                                      </p:cBhvr>
                                      <p:to>
                                        <p:strVal val="visible"/>
                                      </p:to>
                                    </p:set>
                                    <p:anim calcmode="lin" valueType="num">
                                      <p:cBhvr additive="base">
                                        <p:cTn id="31" dur="500" fill="hold"/>
                                        <p:tgtEl>
                                          <p:spTgt spid="174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10">
                                            <p:txEl>
                                              <p:pRg st="6" end="6"/>
                                            </p:txEl>
                                          </p:spTgt>
                                        </p:tgtEl>
                                        <p:attrNameLst>
                                          <p:attrName>style.visibility</p:attrName>
                                        </p:attrNameLst>
                                      </p:cBhvr>
                                      <p:to>
                                        <p:strVal val="visible"/>
                                      </p:to>
                                    </p:set>
                                    <p:anim calcmode="lin" valueType="num">
                                      <p:cBhvr additive="base">
                                        <p:cTn id="37" dur="500" fill="hold"/>
                                        <p:tgtEl>
                                          <p:spTgt spid="174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410">
                                            <p:txEl>
                                              <p:pRg st="7" end="7"/>
                                            </p:txEl>
                                          </p:spTgt>
                                        </p:tgtEl>
                                        <p:attrNameLst>
                                          <p:attrName>style.visibility</p:attrName>
                                        </p:attrNameLst>
                                      </p:cBhvr>
                                      <p:to>
                                        <p:strVal val="visible"/>
                                      </p:to>
                                    </p:set>
                                    <p:anim calcmode="lin" valueType="num">
                                      <p:cBhvr additive="base">
                                        <p:cTn id="43" dur="500" fill="hold"/>
                                        <p:tgtEl>
                                          <p:spTgt spid="1741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410">
                                            <p:txEl>
                                              <p:pRg st="8" end="8"/>
                                            </p:txEl>
                                          </p:spTgt>
                                        </p:tgtEl>
                                        <p:attrNameLst>
                                          <p:attrName>style.visibility</p:attrName>
                                        </p:attrNameLst>
                                      </p:cBhvr>
                                      <p:to>
                                        <p:strVal val="visible"/>
                                      </p:to>
                                    </p:set>
                                    <p:anim calcmode="lin" valueType="num">
                                      <p:cBhvr additive="base">
                                        <p:cTn id="49" dur="500" fill="hold"/>
                                        <p:tgtEl>
                                          <p:spTgt spid="1741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Skiljeklausul, exempel</a:t>
            </a:r>
            <a:endParaRPr lang="sv-SE" dirty="0"/>
          </a:p>
        </p:txBody>
      </p:sp>
      <p:sp>
        <p:nvSpPr>
          <p:cNvPr id="3" name="Platshållare för innehåll 2"/>
          <p:cNvSpPr>
            <a:spLocks noGrp="1"/>
          </p:cNvSpPr>
          <p:nvPr>
            <p:ph idx="1"/>
          </p:nvPr>
        </p:nvSpPr>
        <p:spPr>
          <a:xfrm>
            <a:off x="1332756" y="1916832"/>
            <a:ext cx="6478488" cy="3387080"/>
          </a:xfrm>
        </p:spPr>
        <p:txBody>
          <a:bodyPr/>
          <a:lstStyle/>
          <a:p>
            <a:r>
              <a:rPr lang="sv-SE" sz="2400" i="1" dirty="0"/>
              <a:t>Tvister som uppstår i anledning av detta avtal ska slutligt avgöras genom skiljedom enligt Skiljedomsregler för Stockholms Handelskammares Skiljedomsinstitut. Skiljenämnden ska bestå av tre skiljemän. Språket för förfarandet ska vara svenska. Skiljeförfarandets säte ska vara Båstad. Svensk lag ska tillämpas på tvisten. </a:t>
            </a:r>
            <a:endParaRPr lang="sv-SE" sz="2400" dirty="0"/>
          </a:p>
          <a:p>
            <a:endParaRPr lang="sv-SE" sz="2400" dirty="0"/>
          </a:p>
        </p:txBody>
      </p:sp>
    </p:spTree>
    <p:extLst>
      <p:ext uri="{BB962C8B-B14F-4D97-AF65-F5344CB8AC3E}">
        <p14:creationId xmlns:p14="http://schemas.microsoft.com/office/powerpoint/2010/main" val="3825464561"/>
      </p:ext>
    </p:extLst>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”ad hoc”</a:t>
            </a:r>
            <a:endParaRPr lang="sv-SE" dirty="0"/>
          </a:p>
        </p:txBody>
      </p:sp>
      <p:sp>
        <p:nvSpPr>
          <p:cNvPr id="3" name="Platshållare för innehåll 2"/>
          <p:cNvSpPr>
            <a:spLocks noGrp="1"/>
          </p:cNvSpPr>
          <p:nvPr>
            <p:ph idx="1"/>
          </p:nvPr>
        </p:nvSpPr>
        <p:spPr>
          <a:xfrm>
            <a:off x="1374820" y="1916832"/>
            <a:ext cx="6581556" cy="4114800"/>
          </a:xfrm>
        </p:spPr>
        <p:txBody>
          <a:bodyPr/>
          <a:lstStyle/>
          <a:p>
            <a:r>
              <a:rPr lang="sv-SE" sz="2000" i="1" dirty="0"/>
              <a:t>Tvister som uppstår i anledning av detta avtal ska slutligt avgöras genom skiljedom enligt </a:t>
            </a:r>
            <a:r>
              <a:rPr lang="sv-SE" sz="2000" i="1" dirty="0" smtClean="0"/>
              <a:t>svensk lag härom. </a:t>
            </a:r>
            <a:r>
              <a:rPr lang="sv-SE" sz="2000" i="1" dirty="0"/>
              <a:t>Skiljenämnden ska bestå av tre skiljemän. Språket för förfarandet ska vara svenska. Skiljeförfarandets säte ska vara Båstad. </a:t>
            </a:r>
            <a:endParaRPr lang="sv-SE" sz="2000" dirty="0"/>
          </a:p>
          <a:p>
            <a:endParaRPr lang="sv-SE" dirty="0"/>
          </a:p>
        </p:txBody>
      </p:sp>
    </p:spTree>
    <p:extLst>
      <p:ext uri="{BB962C8B-B14F-4D97-AF65-F5344CB8AC3E}">
        <p14:creationId xmlns:p14="http://schemas.microsoft.com/office/powerpoint/2010/main" val="4107419531"/>
      </p:ext>
    </p:extLst>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15616" y="609600"/>
            <a:ext cx="7128792" cy="1143000"/>
          </a:xfrm>
        </p:spPr>
        <p:txBody>
          <a:bodyPr/>
          <a:lstStyle/>
          <a:p>
            <a:r>
              <a:rPr lang="sv-SE" sz="2800" b="1" dirty="0" smtClean="0"/>
              <a:t>Om part inte anser att skiljeavtalet gäller och stämmer i tingsrätten </a:t>
            </a:r>
            <a:endParaRPr lang="sv-SE" sz="2800" b="1" dirty="0"/>
          </a:p>
        </p:txBody>
      </p:sp>
      <p:sp>
        <p:nvSpPr>
          <p:cNvPr id="3" name="Platshållare för innehåll 2"/>
          <p:cNvSpPr>
            <a:spLocks noGrp="1"/>
          </p:cNvSpPr>
          <p:nvPr>
            <p:ph idx="1"/>
          </p:nvPr>
        </p:nvSpPr>
        <p:spPr>
          <a:xfrm>
            <a:off x="1403648" y="1981200"/>
            <a:ext cx="6552728" cy="4114800"/>
          </a:xfrm>
        </p:spPr>
        <p:txBody>
          <a:bodyPr/>
          <a:lstStyle/>
          <a:p>
            <a:r>
              <a:rPr lang="sv-SE" sz="2400" dirty="0" smtClean="0"/>
              <a:t>Motparten ska då </a:t>
            </a:r>
            <a:r>
              <a:rPr lang="sv-SE" sz="2400" u="sng" dirty="0" smtClean="0"/>
              <a:t>genast</a:t>
            </a:r>
            <a:r>
              <a:rPr lang="sv-SE" sz="2400" dirty="0" smtClean="0"/>
              <a:t> invända, se LSF 4 §. </a:t>
            </a:r>
          </a:p>
          <a:p>
            <a:r>
              <a:rPr lang="sv-SE" sz="2400" dirty="0" smtClean="0"/>
              <a:t>Målet ska avvisas från tingsrätten.</a:t>
            </a:r>
          </a:p>
          <a:p>
            <a:r>
              <a:rPr lang="sv-SE" sz="2400" dirty="0" smtClean="0"/>
              <a:t>”Påståendedoktrinen”, se NJA 2012 s 183.</a:t>
            </a:r>
          </a:p>
          <a:p>
            <a:r>
              <a:rPr lang="sv-SE" sz="2400" dirty="0" smtClean="0"/>
              <a:t>”</a:t>
            </a:r>
            <a:r>
              <a:rPr lang="sv-SE" sz="2400" dirty="0" err="1" smtClean="0"/>
              <a:t>Doctrine</a:t>
            </a:r>
            <a:r>
              <a:rPr lang="sv-SE" sz="2400" dirty="0" smtClean="0"/>
              <a:t> </a:t>
            </a:r>
            <a:r>
              <a:rPr lang="sv-SE" sz="2400" dirty="0" err="1" smtClean="0"/>
              <a:t>of</a:t>
            </a:r>
            <a:r>
              <a:rPr lang="sv-SE" sz="2400" dirty="0" smtClean="0"/>
              <a:t> </a:t>
            </a:r>
            <a:r>
              <a:rPr lang="sv-SE" sz="2400" dirty="0" err="1" smtClean="0"/>
              <a:t>Separability</a:t>
            </a:r>
            <a:r>
              <a:rPr lang="sv-SE" sz="2400" dirty="0" smtClean="0"/>
              <a:t>”, jmf. LSF 3 §</a:t>
            </a:r>
          </a:p>
          <a:p>
            <a:r>
              <a:rPr lang="sv-SE" sz="2400" dirty="0"/>
              <a:t>”</a:t>
            </a:r>
            <a:r>
              <a:rPr lang="sv-SE" sz="2400" dirty="0" err="1"/>
              <a:t>Competence</a:t>
            </a:r>
            <a:r>
              <a:rPr lang="sv-SE" sz="2400" dirty="0"/>
              <a:t> </a:t>
            </a:r>
            <a:r>
              <a:rPr lang="sv-SE" sz="2400" dirty="0" err="1"/>
              <a:t>competence</a:t>
            </a:r>
            <a:r>
              <a:rPr lang="sv-SE" sz="2400" dirty="0"/>
              <a:t>”</a:t>
            </a:r>
          </a:p>
        </p:txBody>
      </p:sp>
    </p:spTree>
    <p:extLst>
      <p:ext uri="{BB962C8B-B14F-4D97-AF65-F5344CB8AC3E}">
        <p14:creationId xmlns:p14="http://schemas.microsoft.com/office/powerpoint/2010/main" val="665826946"/>
      </p:ext>
    </p:extLst>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Fortsättning…</a:t>
            </a:r>
            <a:endParaRPr lang="sv-SE" dirty="0"/>
          </a:p>
        </p:txBody>
      </p:sp>
      <p:sp>
        <p:nvSpPr>
          <p:cNvPr id="3" name="Platshållare för innehåll 2"/>
          <p:cNvSpPr>
            <a:spLocks noGrp="1"/>
          </p:cNvSpPr>
          <p:nvPr>
            <p:ph idx="1"/>
          </p:nvPr>
        </p:nvSpPr>
        <p:spPr>
          <a:xfrm>
            <a:off x="827584" y="1981200"/>
            <a:ext cx="7344816" cy="4114800"/>
          </a:xfrm>
        </p:spPr>
        <p:txBody>
          <a:bodyPr/>
          <a:lstStyle/>
          <a:p>
            <a:r>
              <a:rPr lang="sv-SE" sz="1800" dirty="0"/>
              <a:t>Den första parten (vi kallar denne A) skriver då en så kallad </a:t>
            </a:r>
            <a:r>
              <a:rPr lang="sv-SE" sz="1800" dirty="0" err="1"/>
              <a:t>påkallelse</a:t>
            </a:r>
            <a:r>
              <a:rPr lang="sv-SE" sz="1800" dirty="0"/>
              <a:t>. Detta är ett dokument som sänds till motparten (vi kallar denne B) där A begär skiljedomsavgörande beträffande den sak man är oenig om. I detta dokument namnger A ”sin” skiljeman och uppmanar B att namnge ”sin” skiljeman inom 30 dagar. </a:t>
            </a:r>
            <a:endParaRPr lang="sv-SE" sz="1800" dirty="0" smtClean="0"/>
          </a:p>
          <a:p>
            <a:endParaRPr lang="sv-SE" sz="18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3717032"/>
            <a:ext cx="2257425" cy="2019300"/>
          </a:xfrm>
          <a:prstGeom prst="rect">
            <a:avLst/>
          </a:prstGeom>
        </p:spPr>
      </p:pic>
    </p:spTree>
    <p:extLst>
      <p:ext uri="{BB962C8B-B14F-4D97-AF65-F5344CB8AC3E}">
        <p14:creationId xmlns:p14="http://schemas.microsoft.com/office/powerpoint/2010/main" val="941696547"/>
      </p:ext>
    </p:extLst>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36372" y="609600"/>
            <a:ext cx="7221828" cy="1143000"/>
          </a:xfrm>
        </p:spPr>
        <p:txBody>
          <a:bodyPr/>
          <a:lstStyle/>
          <a:p>
            <a:r>
              <a:rPr lang="sv-SE" sz="2800" dirty="0" smtClean="0"/>
              <a:t>Om part B inte utser någon skiljeman (och annan obstruktion)?</a:t>
            </a:r>
            <a:endParaRPr lang="sv-SE" sz="2800" dirty="0"/>
          </a:p>
        </p:txBody>
      </p:sp>
      <p:sp>
        <p:nvSpPr>
          <p:cNvPr id="3" name="Platshållare för innehåll 2"/>
          <p:cNvSpPr>
            <a:spLocks noGrp="1"/>
          </p:cNvSpPr>
          <p:nvPr>
            <p:ph idx="1"/>
          </p:nvPr>
        </p:nvSpPr>
        <p:spPr>
          <a:xfrm>
            <a:off x="1547664" y="1981200"/>
            <a:ext cx="6910536" cy="4114800"/>
          </a:xfrm>
        </p:spPr>
        <p:txBody>
          <a:bodyPr/>
          <a:lstStyle/>
          <a:p>
            <a:r>
              <a:rPr lang="sv-SE" sz="2000" dirty="0" smtClean="0"/>
              <a:t>LSF 15 § - tingsrätten utser i så fall skiljemannen</a:t>
            </a:r>
          </a:p>
          <a:p>
            <a:r>
              <a:rPr lang="sv-SE" sz="2000" dirty="0" smtClean="0"/>
              <a:t>Om en utsedd skiljeman inte sköter sig som den ska, kan denne på begäran entledigas. </a:t>
            </a:r>
          </a:p>
          <a:p>
            <a:endParaRPr lang="sv-SE" dirty="0"/>
          </a:p>
        </p:txBody>
      </p:sp>
    </p:spTree>
    <p:extLst>
      <p:ext uri="{BB962C8B-B14F-4D97-AF65-F5344CB8AC3E}">
        <p14:creationId xmlns:p14="http://schemas.microsoft.com/office/powerpoint/2010/main" val="27403097"/>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Fortsättning…</a:t>
            </a:r>
            <a:endParaRPr lang="sv-SE" dirty="0"/>
          </a:p>
        </p:txBody>
      </p:sp>
      <p:sp>
        <p:nvSpPr>
          <p:cNvPr id="3" name="Platshållare för innehåll 2"/>
          <p:cNvSpPr>
            <a:spLocks noGrp="1"/>
          </p:cNvSpPr>
          <p:nvPr>
            <p:ph idx="1"/>
          </p:nvPr>
        </p:nvSpPr>
        <p:spPr>
          <a:xfrm>
            <a:off x="1043608" y="1981200"/>
            <a:ext cx="6984776" cy="4114800"/>
          </a:xfrm>
        </p:spPr>
        <p:txBody>
          <a:bodyPr/>
          <a:lstStyle/>
          <a:p>
            <a:pPr lvl="0"/>
            <a:r>
              <a:rPr lang="sv-SE" sz="2000" dirty="0" smtClean="0"/>
              <a:t>B återkommer </a:t>
            </a:r>
            <a:r>
              <a:rPr lang="sv-SE" sz="2000" dirty="0"/>
              <a:t>med uppgift om den person som B vill ha som skiljeman eller skiljedomare. Dessa två personer (de partsutsedda skiljemännen) tar sedan kontakt med varandra och bestämmer vem de vill ha som ordförande i tvisten. Denne kontaktas av någon av de båda skiljemännen och vi säger att hen accepterar uppdraget. I detta ögonblick har skiljenämnden blivit till. </a:t>
            </a:r>
            <a:endParaRPr lang="sv-SE" sz="2000" dirty="0" smtClean="0"/>
          </a:p>
          <a:p>
            <a:pPr lvl="0"/>
            <a:r>
              <a:rPr lang="sv-SE" sz="2000" dirty="0" smtClean="0"/>
              <a:t>Skiljedomare måste vara opartiska och får inte ha någon form av intresse i tvisten, LSF 8 §. </a:t>
            </a:r>
          </a:p>
          <a:p>
            <a:pPr lvl="0"/>
            <a:r>
              <a:rPr lang="sv-SE" sz="2000" dirty="0" smtClean="0"/>
              <a:t>NJA 2010 s. 317 (MSA)</a:t>
            </a:r>
          </a:p>
          <a:p>
            <a:pPr lvl="0"/>
            <a:r>
              <a:rPr lang="sv-SE" sz="2000" dirty="0" smtClean="0"/>
              <a:t>IBAs ”</a:t>
            </a:r>
            <a:r>
              <a:rPr lang="sv-SE" sz="2000" dirty="0" err="1" smtClean="0"/>
              <a:t>Guidelines</a:t>
            </a:r>
            <a:r>
              <a:rPr lang="sv-SE" sz="2000" dirty="0" smtClean="0"/>
              <a:t> on </a:t>
            </a:r>
            <a:r>
              <a:rPr lang="sv-SE" sz="2000" dirty="0" err="1" smtClean="0"/>
              <a:t>Conflict</a:t>
            </a:r>
            <a:r>
              <a:rPr lang="sv-SE" sz="2000" dirty="0" smtClean="0"/>
              <a:t> </a:t>
            </a:r>
            <a:r>
              <a:rPr lang="sv-SE" sz="2000" dirty="0" err="1" smtClean="0"/>
              <a:t>of</a:t>
            </a:r>
            <a:r>
              <a:rPr lang="sv-SE" sz="2000" dirty="0" smtClean="0"/>
              <a:t> </a:t>
            </a:r>
            <a:r>
              <a:rPr lang="sv-SE" sz="2000" dirty="0" err="1" smtClean="0"/>
              <a:t>Interest</a:t>
            </a:r>
            <a:r>
              <a:rPr lang="sv-SE" sz="2000" dirty="0" smtClean="0"/>
              <a:t>…..2014”</a:t>
            </a:r>
          </a:p>
          <a:p>
            <a:pPr lvl="0"/>
            <a:endParaRPr lang="sv-SE" sz="2000" dirty="0"/>
          </a:p>
          <a:p>
            <a:endParaRPr lang="sv-SE" dirty="0"/>
          </a:p>
        </p:txBody>
      </p:sp>
    </p:spTree>
    <p:extLst>
      <p:ext uri="{BB962C8B-B14F-4D97-AF65-F5344CB8AC3E}">
        <p14:creationId xmlns:p14="http://schemas.microsoft.com/office/powerpoint/2010/main" val="2446292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Fortsättning….</a:t>
            </a:r>
            <a:endParaRPr lang="sv-SE" dirty="0"/>
          </a:p>
        </p:txBody>
      </p:sp>
      <p:sp>
        <p:nvSpPr>
          <p:cNvPr id="3" name="Platshållare för innehåll 2"/>
          <p:cNvSpPr>
            <a:spLocks noGrp="1"/>
          </p:cNvSpPr>
          <p:nvPr>
            <p:ph idx="1"/>
          </p:nvPr>
        </p:nvSpPr>
        <p:spPr>
          <a:xfrm>
            <a:off x="1115616" y="1981200"/>
            <a:ext cx="6912768" cy="4114800"/>
          </a:xfrm>
        </p:spPr>
        <p:txBody>
          <a:bodyPr/>
          <a:lstStyle/>
          <a:p>
            <a:pPr lvl="0"/>
            <a:r>
              <a:rPr lang="sv-SE" sz="2000" dirty="0"/>
              <a:t>De tre skiljemännen (oftast är det ordföranden) drar sedan igång själva förfarandet genom att be A att inkomma med en första skrift i målet. Den ska innehålla </a:t>
            </a:r>
            <a:r>
              <a:rPr lang="sv-SE" sz="2000" u="sng" dirty="0"/>
              <a:t>yrkanden</a:t>
            </a:r>
            <a:r>
              <a:rPr lang="sv-SE" sz="2000" dirty="0"/>
              <a:t>, </a:t>
            </a:r>
            <a:r>
              <a:rPr lang="sv-SE" sz="2000" u="sng" dirty="0"/>
              <a:t>grunder</a:t>
            </a:r>
            <a:r>
              <a:rPr lang="sv-SE" sz="2000" dirty="0"/>
              <a:t> för yrkandena, en </a:t>
            </a:r>
            <a:r>
              <a:rPr lang="sv-SE" sz="2000" u="sng" dirty="0"/>
              <a:t>berättelse</a:t>
            </a:r>
            <a:r>
              <a:rPr lang="sv-SE" sz="2000" dirty="0"/>
              <a:t> om vad som har hänt och den </a:t>
            </a:r>
            <a:r>
              <a:rPr lang="sv-SE" sz="2000" u="sng" dirty="0"/>
              <a:t>bevisning</a:t>
            </a:r>
            <a:r>
              <a:rPr lang="sv-SE" sz="2000" dirty="0"/>
              <a:t> som A vill åberopa i målet. Denna skrift sänds samtidigt till skiljemännen och motparten. </a:t>
            </a:r>
            <a:r>
              <a:rPr lang="sv-SE" sz="2000" dirty="0" smtClean="0"/>
              <a:t>Denne </a:t>
            </a:r>
            <a:r>
              <a:rPr lang="sv-SE" sz="2000" dirty="0"/>
              <a:t>får sedan viss tid på sig att inkomma med en motsvarande skrift. Så kan skriftväxlingen fortsätta ett tag, beroende på hur pass komplicerat målet är.</a:t>
            </a: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4581128"/>
            <a:ext cx="2095500" cy="2181225"/>
          </a:xfrm>
          <a:prstGeom prst="rect">
            <a:avLst/>
          </a:prstGeom>
        </p:spPr>
      </p:pic>
    </p:spTree>
    <p:extLst>
      <p:ext uri="{BB962C8B-B14F-4D97-AF65-F5344CB8AC3E}">
        <p14:creationId xmlns:p14="http://schemas.microsoft.com/office/powerpoint/2010/main" val="1725099022"/>
      </p:ext>
    </p:extLst>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Förskott på arvode</a:t>
            </a:r>
            <a:endParaRPr lang="sv-SE" dirty="0"/>
          </a:p>
        </p:txBody>
      </p:sp>
      <p:sp>
        <p:nvSpPr>
          <p:cNvPr id="3" name="Platshållare för innehåll 2"/>
          <p:cNvSpPr>
            <a:spLocks noGrp="1"/>
          </p:cNvSpPr>
          <p:nvPr>
            <p:ph idx="1"/>
          </p:nvPr>
        </p:nvSpPr>
        <p:spPr>
          <a:xfrm>
            <a:off x="1043608" y="2420888"/>
            <a:ext cx="6984776" cy="3675112"/>
          </a:xfrm>
        </p:spPr>
        <p:txBody>
          <a:bodyPr/>
          <a:lstStyle/>
          <a:p>
            <a:pPr lvl="0"/>
            <a:r>
              <a:rPr lang="sv-SE" sz="2000" dirty="0"/>
              <a:t>Ganska tidigt i målet brukar skiljemännen begära ett förskottsbelopp från parterna. Detta är en säkerhet för det arvode som skiljemännen kommer att begära då domen är klar. </a:t>
            </a:r>
          </a:p>
          <a:p>
            <a:endParaRPr lang="sv-SE" dirty="0"/>
          </a:p>
        </p:txBody>
      </p:sp>
      <p:sp>
        <p:nvSpPr>
          <p:cNvPr id="4" name="AutoShape 2" descr="Bildresultat för förskot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861048"/>
            <a:ext cx="2143125" cy="1935658"/>
          </a:xfrm>
          <a:prstGeom prst="rect">
            <a:avLst/>
          </a:prstGeom>
        </p:spPr>
      </p:pic>
    </p:spTree>
    <p:extLst>
      <p:ext uri="{BB962C8B-B14F-4D97-AF65-F5344CB8AC3E}">
        <p14:creationId xmlns:p14="http://schemas.microsoft.com/office/powerpoint/2010/main" val="954195732"/>
      </p:ext>
    </p:extLst>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Fortsättning….</a:t>
            </a:r>
            <a:endParaRPr lang="sv-SE" dirty="0"/>
          </a:p>
        </p:txBody>
      </p:sp>
      <p:sp>
        <p:nvSpPr>
          <p:cNvPr id="3" name="Platshållare för innehåll 2"/>
          <p:cNvSpPr>
            <a:spLocks noGrp="1"/>
          </p:cNvSpPr>
          <p:nvPr>
            <p:ph idx="1"/>
          </p:nvPr>
        </p:nvSpPr>
        <p:spPr>
          <a:xfrm>
            <a:off x="827584" y="1981200"/>
            <a:ext cx="7200800" cy="4114800"/>
          </a:xfrm>
        </p:spPr>
        <p:txBody>
          <a:bodyPr/>
          <a:lstStyle/>
          <a:p>
            <a:pPr lvl="0"/>
            <a:r>
              <a:rPr lang="sv-SE" sz="2000" dirty="0"/>
              <a:t>Till sist kallas parterna med ombud och vittnen till en </a:t>
            </a:r>
            <a:r>
              <a:rPr lang="sv-SE" sz="2000" u="sng" dirty="0"/>
              <a:t>slutförhandling</a:t>
            </a:r>
            <a:r>
              <a:rPr lang="sv-SE" sz="2000" dirty="0"/>
              <a:t> på ett lämpligt ställe. Ibland på ett advokatkontor, ibland på ett konferensställe, någon gång </a:t>
            </a:r>
            <a:r>
              <a:rPr lang="sv-SE" sz="2000" dirty="0" smtClean="0"/>
              <a:t>i </a:t>
            </a:r>
            <a:r>
              <a:rPr lang="sv-SE" sz="2000" dirty="0"/>
              <a:t>en domstolsbyggnad (men då beror det på att en av skiljemännen är domare till vardags och kan låna lokal i domstolen). </a:t>
            </a:r>
            <a:endParaRPr lang="sv-SE" sz="2000" dirty="0" smtClean="0"/>
          </a:p>
          <a:p>
            <a:pPr lvl="0"/>
            <a:endParaRPr lang="sv-SE" sz="2000" dirty="0"/>
          </a:p>
          <a:p>
            <a:endParaRPr lang="sv-SE" dirty="0"/>
          </a:p>
        </p:txBody>
      </p:sp>
      <p:sp>
        <p:nvSpPr>
          <p:cNvPr id="4" name="AutoShape 2" descr="Bildresultat för domstolsförhandling"/>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 name="AutoShape 4" descr="Bildresultat för domstolsförhandling"/>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737" y="4005064"/>
            <a:ext cx="4186579" cy="1612007"/>
          </a:xfrm>
          <a:prstGeom prst="rect">
            <a:avLst/>
          </a:prstGeom>
        </p:spPr>
      </p:pic>
    </p:spTree>
    <p:extLst>
      <p:ext uri="{BB962C8B-B14F-4D97-AF65-F5344CB8AC3E}">
        <p14:creationId xmlns:p14="http://schemas.microsoft.com/office/powerpoint/2010/main" val="3066240378"/>
      </p:ext>
    </p:extLst>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Inför slutförhandlingen</a:t>
            </a:r>
            <a:endParaRPr lang="sv-SE" dirty="0"/>
          </a:p>
        </p:txBody>
      </p:sp>
      <p:sp>
        <p:nvSpPr>
          <p:cNvPr id="3" name="Platshållare för innehåll 2"/>
          <p:cNvSpPr>
            <a:spLocks noGrp="1"/>
          </p:cNvSpPr>
          <p:nvPr>
            <p:ph idx="1"/>
          </p:nvPr>
        </p:nvSpPr>
        <p:spPr>
          <a:xfrm>
            <a:off x="1547664" y="2276872"/>
            <a:ext cx="6408712" cy="3819128"/>
          </a:xfrm>
        </p:spPr>
        <p:txBody>
          <a:bodyPr/>
          <a:lstStyle/>
          <a:p>
            <a:r>
              <a:rPr lang="sv-SE" dirty="0" smtClean="0"/>
              <a:t>Recit</a:t>
            </a:r>
          </a:p>
          <a:p>
            <a:r>
              <a:rPr lang="sv-SE" dirty="0" smtClean="0"/>
              <a:t>Flexibelt förfarande</a:t>
            </a:r>
          </a:p>
          <a:p>
            <a:r>
              <a:rPr lang="sv-SE" dirty="0" smtClean="0"/>
              <a:t>Parterna kallar själva sina vittnen</a:t>
            </a:r>
            <a:endParaRPr lang="sv-SE" dirty="0"/>
          </a:p>
        </p:txBody>
      </p:sp>
    </p:spTree>
    <p:extLst>
      <p:ext uri="{BB962C8B-B14F-4D97-AF65-F5344CB8AC3E}">
        <p14:creationId xmlns:p14="http://schemas.microsoft.com/office/powerpoint/2010/main" val="2104262180"/>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1835150" y="476250"/>
            <a:ext cx="6265863" cy="1143000"/>
          </a:xfrm>
          <a:prstGeom prst="rect">
            <a:avLst/>
          </a:prstGeom>
          <a:noFill/>
          <a:ln w="9525">
            <a:noFill/>
            <a:miter lim="800000"/>
            <a:headEnd/>
            <a:tailEnd/>
          </a:ln>
        </p:spPr>
        <p:txBody>
          <a:bodyPr anchor="ctr"/>
          <a:lstStyle/>
          <a:p>
            <a:endParaRPr lang="sv-SE" sz="3000" b="1" dirty="0"/>
          </a:p>
        </p:txBody>
      </p:sp>
      <p:sp>
        <p:nvSpPr>
          <p:cNvPr id="7" name="Rectangle 8"/>
          <p:cNvSpPr>
            <a:spLocks noChangeArrowheads="1"/>
          </p:cNvSpPr>
          <p:nvPr/>
        </p:nvSpPr>
        <p:spPr bwMode="auto">
          <a:xfrm>
            <a:off x="1687241" y="3269302"/>
            <a:ext cx="5405040" cy="338554"/>
          </a:xfrm>
          <a:prstGeom prst="rect">
            <a:avLst/>
          </a:prstGeom>
          <a:noFill/>
          <a:ln w="9525">
            <a:noFill/>
            <a:miter lim="800000"/>
            <a:headEnd/>
            <a:tailEnd/>
          </a:ln>
        </p:spPr>
        <p:txBody>
          <a:bodyPr wrap="square">
            <a:spAutoFit/>
          </a:bodyPr>
          <a:lstStyle/>
          <a:p>
            <a:pPr>
              <a:spcBef>
                <a:spcPct val="50000"/>
              </a:spcBef>
            </a:pPr>
            <a:r>
              <a:rPr lang="sv-SE" sz="1600" dirty="0" smtClean="0"/>
              <a:t>       </a:t>
            </a:r>
          </a:p>
        </p:txBody>
      </p:sp>
      <p:sp>
        <p:nvSpPr>
          <p:cNvPr id="2" name="Rubrik 1"/>
          <p:cNvSpPr>
            <a:spLocks noGrp="1"/>
          </p:cNvSpPr>
          <p:nvPr>
            <p:ph type="ctrTitle"/>
          </p:nvPr>
        </p:nvSpPr>
        <p:spPr>
          <a:xfrm>
            <a:off x="1687240" y="692696"/>
            <a:ext cx="6768727" cy="1470025"/>
          </a:xfrm>
        </p:spPr>
        <p:txBody>
          <a:bodyPr/>
          <a:lstStyle/>
          <a:p>
            <a:pPr algn="l"/>
            <a:r>
              <a:rPr lang="sv-SE" sz="3000" b="1" dirty="0" smtClean="0"/>
              <a:t>Advokatbyrån Sigeman &amp; Co</a:t>
            </a:r>
            <a:endParaRPr lang="sv-SE" sz="3000" b="1" dirty="0"/>
          </a:p>
        </p:txBody>
      </p:sp>
      <p:sp>
        <p:nvSpPr>
          <p:cNvPr id="3" name="Underrubrik 2"/>
          <p:cNvSpPr>
            <a:spLocks noGrp="1"/>
          </p:cNvSpPr>
          <p:nvPr>
            <p:ph type="subTitle" idx="1"/>
          </p:nvPr>
        </p:nvSpPr>
        <p:spPr>
          <a:xfrm>
            <a:off x="1687240" y="2562279"/>
            <a:ext cx="6117207" cy="1752600"/>
          </a:xfrm>
        </p:spPr>
        <p:txBody>
          <a:bodyPr/>
          <a:lstStyle/>
          <a:p>
            <a:pPr marL="457200" indent="-457200" algn="l">
              <a:buFont typeface="Arial" panose="020B0604020202020204" pitchFamily="34" charset="0"/>
              <a:buChar char="•"/>
            </a:pPr>
            <a:r>
              <a:rPr lang="sv-SE" sz="2400" b="1" dirty="0" smtClean="0"/>
              <a:t>Affärsjuridik</a:t>
            </a:r>
          </a:p>
          <a:p>
            <a:pPr marL="457200" indent="-457200" algn="l">
              <a:buFont typeface="Arial" panose="020B0604020202020204" pitchFamily="34" charset="0"/>
              <a:buChar char="•"/>
            </a:pPr>
            <a:r>
              <a:rPr lang="sv-SE" sz="2400" b="1" dirty="0" smtClean="0"/>
              <a:t>Specialområden</a:t>
            </a:r>
          </a:p>
          <a:p>
            <a:pPr marL="457200" indent="-457200" algn="l">
              <a:buFont typeface="Arial" panose="020B0604020202020204" pitchFamily="34" charset="0"/>
              <a:buChar char="•"/>
            </a:pPr>
            <a:endParaRPr lang="sv-SE" sz="2400" b="1"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150" y="4133412"/>
            <a:ext cx="3924300" cy="116205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Fortsättning….</a:t>
            </a:r>
            <a:endParaRPr lang="sv-SE" dirty="0"/>
          </a:p>
        </p:txBody>
      </p:sp>
      <p:sp>
        <p:nvSpPr>
          <p:cNvPr id="3" name="Platshållare för innehåll 2"/>
          <p:cNvSpPr>
            <a:spLocks noGrp="1"/>
          </p:cNvSpPr>
          <p:nvPr>
            <p:ph idx="1"/>
          </p:nvPr>
        </p:nvSpPr>
        <p:spPr>
          <a:xfrm>
            <a:off x="899592" y="1981200"/>
            <a:ext cx="7128792" cy="4114800"/>
          </a:xfrm>
        </p:spPr>
        <p:txBody>
          <a:bodyPr/>
          <a:lstStyle/>
          <a:p>
            <a:pPr lvl="0"/>
            <a:r>
              <a:rPr lang="sv-SE" sz="2000" dirty="0"/>
              <a:t>Vid slutförhandlingen går det till ungefär som i en tingsrätt med </a:t>
            </a:r>
            <a:r>
              <a:rPr lang="sv-SE" sz="2000" u="sng" dirty="0"/>
              <a:t>sakframställningar</a:t>
            </a:r>
            <a:r>
              <a:rPr lang="sv-SE" sz="2000" dirty="0"/>
              <a:t> (ombuden lägger fram sin talan), </a:t>
            </a:r>
            <a:r>
              <a:rPr lang="sv-SE" sz="2000" u="sng" dirty="0"/>
              <a:t>vittnesförhör</a:t>
            </a:r>
            <a:r>
              <a:rPr lang="sv-SE" sz="2000" dirty="0"/>
              <a:t> (fast inte under ed, som i domstol) </a:t>
            </a:r>
            <a:r>
              <a:rPr lang="sv-SE" sz="2000" dirty="0" smtClean="0"/>
              <a:t>genomgång av annan </a:t>
            </a:r>
            <a:r>
              <a:rPr lang="sv-SE" sz="2000" dirty="0"/>
              <a:t>bevisning och till sist slutpläderingar från ombuden/advokaterna. Inga åhörare, till skillnad från tingsrätten. </a:t>
            </a:r>
          </a:p>
          <a:p>
            <a:endParaRPr lang="sv-SE" sz="20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800" y="3789040"/>
            <a:ext cx="3709204" cy="1884040"/>
          </a:xfrm>
          <a:prstGeom prst="rect">
            <a:avLst/>
          </a:prstGeom>
        </p:spPr>
      </p:pic>
    </p:spTree>
    <p:extLst>
      <p:ext uri="{BB962C8B-B14F-4D97-AF65-F5344CB8AC3E}">
        <p14:creationId xmlns:p14="http://schemas.microsoft.com/office/powerpoint/2010/main" val="34746794"/>
      </p:ext>
    </p:extLst>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Fortsättning…..</a:t>
            </a:r>
            <a:endParaRPr lang="sv-SE" dirty="0"/>
          </a:p>
        </p:txBody>
      </p:sp>
      <p:sp>
        <p:nvSpPr>
          <p:cNvPr id="3" name="Platshållare för innehåll 2"/>
          <p:cNvSpPr>
            <a:spLocks noGrp="1"/>
          </p:cNvSpPr>
          <p:nvPr>
            <p:ph idx="1"/>
          </p:nvPr>
        </p:nvSpPr>
        <p:spPr>
          <a:xfrm>
            <a:off x="1115616" y="2276872"/>
            <a:ext cx="6840760" cy="3819128"/>
          </a:xfrm>
        </p:spPr>
        <p:txBody>
          <a:bodyPr/>
          <a:lstStyle/>
          <a:p>
            <a:pPr lvl="0"/>
            <a:r>
              <a:rPr lang="sv-SE" sz="2000" dirty="0"/>
              <a:t>Några veckor efter avslutad förhandling, kommer </a:t>
            </a:r>
            <a:r>
              <a:rPr lang="sv-SE" sz="2000" u="sng" dirty="0"/>
              <a:t>skiljedomen</a:t>
            </a:r>
            <a:r>
              <a:rPr lang="sv-SE" sz="2000" dirty="0"/>
              <a:t>. Den ser ut ungefär som en vanlig dom från tingsrätt, hovrätt eller AD och är undertecknad av alla skiljemännen. I domen kan man läsa vilken av parterna som vunnit och varför samt vad den förlorande parten ska betala. Det anges också vilket </a:t>
            </a:r>
            <a:r>
              <a:rPr lang="sv-SE" sz="2000" u="sng" dirty="0"/>
              <a:t>arvode</a:t>
            </a:r>
            <a:r>
              <a:rPr lang="sv-SE" sz="2000" dirty="0"/>
              <a:t> som skiljemännen ska ha. De har alltså rätt att själva bestämma hur mycket de tycker att de är värda!</a:t>
            </a:r>
          </a:p>
          <a:p>
            <a:r>
              <a:rPr lang="sv-SE" sz="2000" dirty="0" smtClean="0"/>
              <a:t>Om det har varit ett institutsförfarande, är det inte skiljedomarna själva som bestämmer arvodet utan institutet.</a:t>
            </a:r>
            <a:endParaRPr lang="sv-SE" sz="2000" dirty="0"/>
          </a:p>
        </p:txBody>
      </p:sp>
    </p:spTree>
    <p:extLst>
      <p:ext uri="{BB962C8B-B14F-4D97-AF65-F5344CB8AC3E}">
        <p14:creationId xmlns:p14="http://schemas.microsoft.com/office/powerpoint/2010/main" val="10274172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Fortsättning…..</a:t>
            </a:r>
            <a:endParaRPr lang="sv-SE" dirty="0"/>
          </a:p>
        </p:txBody>
      </p:sp>
      <p:sp>
        <p:nvSpPr>
          <p:cNvPr id="3" name="Platshållare för innehåll 2"/>
          <p:cNvSpPr>
            <a:spLocks noGrp="1"/>
          </p:cNvSpPr>
          <p:nvPr>
            <p:ph idx="1"/>
          </p:nvPr>
        </p:nvSpPr>
        <p:spPr>
          <a:xfrm>
            <a:off x="1259632" y="2132856"/>
            <a:ext cx="6480720" cy="3963144"/>
          </a:xfrm>
        </p:spPr>
        <p:txBody>
          <a:bodyPr/>
          <a:lstStyle/>
          <a:p>
            <a:pPr lvl="0"/>
            <a:r>
              <a:rPr lang="sv-SE" sz="2400" dirty="0"/>
              <a:t>Skiljemännen tar sin betalning ur den säkerhet som parterna betalade in från början.</a:t>
            </a:r>
          </a:p>
          <a:p>
            <a:pPr lvl="0"/>
            <a:r>
              <a:rPr lang="sv-SE" sz="2400" dirty="0"/>
              <a:t>Om den förlorande parten inte betalar, kan den vinnande gå till KFM och be om verkställighet av domen, precis som med en dom från en vanlig domstol.</a:t>
            </a:r>
          </a:p>
          <a:p>
            <a:endParaRPr lang="sv-SE" dirty="0"/>
          </a:p>
        </p:txBody>
      </p:sp>
    </p:spTree>
    <p:extLst>
      <p:ext uri="{BB962C8B-B14F-4D97-AF65-F5344CB8AC3E}">
        <p14:creationId xmlns:p14="http://schemas.microsoft.com/office/powerpoint/2010/main" val="23604361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lvl="0"/>
            <a:r>
              <a:rPr lang="sv-SE" dirty="0"/>
              <a:t>Vad är ett förenklat skiljeförfarande?</a:t>
            </a:r>
            <a:br>
              <a:rPr lang="sv-SE" dirty="0"/>
            </a:br>
            <a:endParaRPr lang="sv-SE" dirty="0"/>
          </a:p>
        </p:txBody>
      </p:sp>
      <p:sp>
        <p:nvSpPr>
          <p:cNvPr id="3" name="Platshållare för innehåll 2"/>
          <p:cNvSpPr>
            <a:spLocks noGrp="1"/>
          </p:cNvSpPr>
          <p:nvPr>
            <p:ph idx="1"/>
          </p:nvPr>
        </p:nvSpPr>
        <p:spPr>
          <a:xfrm>
            <a:off x="1115616" y="2492896"/>
            <a:ext cx="6840760" cy="3603104"/>
          </a:xfrm>
        </p:spPr>
        <p:txBody>
          <a:bodyPr/>
          <a:lstStyle/>
          <a:p>
            <a:r>
              <a:rPr lang="sv-SE" sz="2400" dirty="0"/>
              <a:t>Ett så kallat förenklat förfarande bygger </a:t>
            </a:r>
            <a:r>
              <a:rPr lang="sv-SE" sz="2400" dirty="0" smtClean="0"/>
              <a:t>i regel på </a:t>
            </a:r>
            <a:r>
              <a:rPr lang="sv-SE" sz="2400" u="sng" dirty="0"/>
              <a:t>institutsregler</a:t>
            </a:r>
            <a:r>
              <a:rPr lang="sv-SE" sz="2400" dirty="0"/>
              <a:t>. </a:t>
            </a:r>
            <a:r>
              <a:rPr lang="sv-SE" sz="2400" dirty="0" smtClean="0"/>
              <a:t>(I ett ad hoc kan parterna snickra ihop ett själva men ovanligt). </a:t>
            </a:r>
            <a:r>
              <a:rPr lang="sv-SE" sz="2400" dirty="0"/>
              <a:t>Tanken är att parterna snabbt och billigt ska kunna få sin skiljedom. Vissa tvister kanske gäller ganska små belopp och då blir det för dyrt med ett vanligt förfarande med tre skiljemän. </a:t>
            </a:r>
            <a:endParaRPr lang="sv-SE" sz="2400" dirty="0" smtClean="0"/>
          </a:p>
          <a:p>
            <a:endParaRPr lang="sv-SE" sz="2400" dirty="0"/>
          </a:p>
        </p:txBody>
      </p:sp>
      <p:sp>
        <p:nvSpPr>
          <p:cNvPr id="4" name="AutoShape 2" descr="Bildresultat för snabbhe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1784352364"/>
      </p:ext>
    </p:extLst>
  </p:cSld>
  <p:clrMapOvr>
    <a:masterClrMapping/>
  </p:clrMapOvr>
  <p:transition spd="slow">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Förenklat, fortsättning</a:t>
            </a:r>
            <a:endParaRPr lang="sv-SE" dirty="0"/>
          </a:p>
        </p:txBody>
      </p:sp>
      <p:sp>
        <p:nvSpPr>
          <p:cNvPr id="3" name="Platshållare för innehåll 2"/>
          <p:cNvSpPr>
            <a:spLocks noGrp="1"/>
          </p:cNvSpPr>
          <p:nvPr>
            <p:ph idx="1"/>
          </p:nvPr>
        </p:nvSpPr>
        <p:spPr>
          <a:xfrm>
            <a:off x="971600" y="2564904"/>
            <a:ext cx="6912768" cy="3531096"/>
          </a:xfrm>
        </p:spPr>
        <p:txBody>
          <a:bodyPr/>
          <a:lstStyle/>
          <a:p>
            <a:r>
              <a:rPr lang="sv-SE" sz="2000" dirty="0"/>
              <a:t>SCC har regler som säger att det bara ska vara en skiljeman, att det i princip bara ska vara två skrifter (som ska vara korta) och muntlig förhandling endast om parterna önskar detta. En viktig sak är att skiljedomen ska vara klar redan efter tre månader. Det är mycket kort tid </a:t>
            </a:r>
            <a:r>
              <a:rPr lang="sv-SE" sz="2000" dirty="0" smtClean="0"/>
              <a:t>(och </a:t>
            </a:r>
            <a:r>
              <a:rPr lang="sv-SE" sz="2000" dirty="0"/>
              <a:t>i ärlighetens namn ska sägas att det ofta blir en förlängning av denna </a:t>
            </a:r>
            <a:r>
              <a:rPr lang="sv-SE" sz="2000" dirty="0" smtClean="0"/>
              <a:t>tid). </a:t>
            </a:r>
            <a:endParaRPr lang="sv-SE" sz="2000" dirty="0"/>
          </a:p>
          <a:p>
            <a:pPr marL="0" indent="0">
              <a:buNone/>
            </a:pPr>
            <a:endParaRPr lang="sv-SE" sz="2000" dirty="0"/>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4509120"/>
            <a:ext cx="4566642" cy="1838916"/>
          </a:xfrm>
          <a:prstGeom prst="rect">
            <a:avLst/>
          </a:prstGeom>
        </p:spPr>
      </p:pic>
    </p:spTree>
    <p:extLst>
      <p:ext uri="{BB962C8B-B14F-4D97-AF65-F5344CB8AC3E}">
        <p14:creationId xmlns:p14="http://schemas.microsoft.com/office/powerpoint/2010/main" val="3762228380"/>
      </p:ext>
    </p:extLst>
  </p:cSld>
  <p:clrMapOvr>
    <a:masterClrMapping/>
  </p:clrMapOvr>
  <p:transition spd="slow">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87624" y="609600"/>
            <a:ext cx="7270576" cy="1143000"/>
          </a:xfrm>
        </p:spPr>
        <p:txBody>
          <a:bodyPr/>
          <a:lstStyle/>
          <a:p>
            <a:pPr lvl="0"/>
            <a:r>
              <a:rPr lang="sv-SE" sz="3600" dirty="0"/>
              <a:t>Hur många </a:t>
            </a:r>
            <a:r>
              <a:rPr lang="sv-SE" sz="3600" dirty="0" smtClean="0"/>
              <a:t>skiljeförfaranden </a:t>
            </a:r>
            <a:r>
              <a:rPr lang="sv-SE" sz="3600" dirty="0"/>
              <a:t>äger rum i Sverige varje år? </a:t>
            </a:r>
            <a:r>
              <a:rPr lang="sv-SE" dirty="0"/>
              <a:t/>
            </a:r>
            <a:br>
              <a:rPr lang="sv-SE" dirty="0"/>
            </a:br>
            <a:endParaRPr lang="sv-SE" dirty="0"/>
          </a:p>
        </p:txBody>
      </p:sp>
      <p:sp>
        <p:nvSpPr>
          <p:cNvPr id="3" name="Platshållare för innehåll 2"/>
          <p:cNvSpPr>
            <a:spLocks noGrp="1"/>
          </p:cNvSpPr>
          <p:nvPr>
            <p:ph idx="1"/>
          </p:nvPr>
        </p:nvSpPr>
        <p:spPr>
          <a:xfrm>
            <a:off x="1043608" y="2780928"/>
            <a:ext cx="6624736" cy="3315072"/>
          </a:xfrm>
        </p:spPr>
        <p:txBody>
          <a:bodyPr/>
          <a:lstStyle/>
          <a:p>
            <a:r>
              <a:rPr lang="sv-SE" sz="2000" dirty="0"/>
              <a:t>SCC hade 183 mål under 2014. Av dessa var 50% svenska. 62 % var ordinarie och 27 % förenklade mål. Resterande mål var lite olika, som till exempel interimistisk skiljeman</a:t>
            </a:r>
            <a:r>
              <a:rPr lang="sv-SE" sz="2000" dirty="0" smtClean="0"/>
              <a:t>.</a:t>
            </a:r>
          </a:p>
          <a:p>
            <a:r>
              <a:rPr lang="sv-SE" sz="2000" dirty="0" smtClean="0"/>
              <a:t>Hur många ad hoc-mål som äger rum är svårt att säga eftersom det inte finns några register över sådana. </a:t>
            </a:r>
          </a:p>
          <a:p>
            <a:r>
              <a:rPr lang="sv-SE" sz="2000" dirty="0" smtClean="0"/>
              <a:t>De allmänna domstolarna har cirka 180 000 mål per år, varav 45 000 är tvistemål (ej familjemål).</a:t>
            </a:r>
            <a:endParaRPr lang="sv-SE" sz="2000" dirty="0"/>
          </a:p>
          <a:p>
            <a:endParaRPr lang="sv-SE" dirty="0"/>
          </a:p>
        </p:txBody>
      </p:sp>
    </p:spTree>
    <p:extLst>
      <p:ext uri="{BB962C8B-B14F-4D97-AF65-F5344CB8AC3E}">
        <p14:creationId xmlns:p14="http://schemas.microsoft.com/office/powerpoint/2010/main" val="21290231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a:spLocks noGrp="1" noChangeArrowheads="1"/>
          </p:cNvSpPr>
          <p:nvPr>
            <p:ph type="title" idx="4294967295"/>
          </p:nvPr>
        </p:nvSpPr>
        <p:spPr>
          <a:xfrm>
            <a:off x="1691680" y="773113"/>
            <a:ext cx="6409333" cy="1143000"/>
          </a:xfrm>
        </p:spPr>
        <p:txBody>
          <a:bodyPr/>
          <a:lstStyle/>
          <a:p>
            <a:pPr algn="l" eaLnBrk="1" hangingPunct="1"/>
            <a:r>
              <a:rPr lang="sv-SE" sz="3000" b="1" dirty="0" smtClean="0">
                <a:solidFill>
                  <a:schemeClr val="tx1"/>
                </a:solidFill>
              </a:rPr>
              <a:t>Vad kostar ett skiljeförfarande?</a:t>
            </a:r>
            <a:br>
              <a:rPr lang="sv-SE" sz="3000" b="1" dirty="0" smtClean="0">
                <a:solidFill>
                  <a:schemeClr val="tx1"/>
                </a:solidFill>
              </a:rPr>
            </a:br>
            <a:endParaRPr lang="sv-SE" sz="3000" b="1" dirty="0" smtClean="0">
              <a:solidFill>
                <a:schemeClr val="tx1"/>
              </a:solidFill>
            </a:endParaRPr>
          </a:p>
        </p:txBody>
      </p:sp>
      <p:sp>
        <p:nvSpPr>
          <p:cNvPr id="31746" name="Rectangle 16"/>
          <p:cNvSpPr>
            <a:spLocks noChangeArrowheads="1"/>
          </p:cNvSpPr>
          <p:nvPr/>
        </p:nvSpPr>
        <p:spPr bwMode="auto">
          <a:xfrm>
            <a:off x="1835150" y="1916113"/>
            <a:ext cx="5029200" cy="2895600"/>
          </a:xfrm>
          <a:prstGeom prst="rect">
            <a:avLst/>
          </a:prstGeom>
          <a:noFill/>
          <a:ln w="9525">
            <a:noFill/>
            <a:miter lim="800000"/>
            <a:headEnd/>
            <a:tailEnd/>
          </a:ln>
        </p:spPr>
        <p:txBody>
          <a:bodyPr/>
          <a:lstStyle/>
          <a:p>
            <a:pPr>
              <a:spcBef>
                <a:spcPct val="20000"/>
              </a:spcBef>
            </a:pPr>
            <a:endParaRPr lang="sv-SE" sz="1600" b="1">
              <a:cs typeface="Times New Roman" pitchFamily="18" charset="0"/>
            </a:endParaRPr>
          </a:p>
          <a:p>
            <a:pPr>
              <a:spcBef>
                <a:spcPct val="20000"/>
              </a:spcBef>
              <a:buFontTx/>
              <a:buChar char="-"/>
            </a:pPr>
            <a:endParaRPr lang="sv-SE" sz="1400">
              <a:cs typeface="Times New Roman" pitchFamily="18" charset="0"/>
            </a:endParaRPr>
          </a:p>
          <a:p>
            <a:pPr>
              <a:spcBef>
                <a:spcPct val="20000"/>
              </a:spcBef>
              <a:buFontTx/>
              <a:buChar char="-"/>
            </a:pPr>
            <a:endParaRPr lang="sv-SE" sz="1400">
              <a:cs typeface="Times New Roman" pitchFamily="18" charset="0"/>
            </a:endParaRPr>
          </a:p>
        </p:txBody>
      </p:sp>
      <p:pic>
        <p:nvPicPr>
          <p:cNvPr id="2050" name="Picture 2" descr="http://connectedsverige.se/wp-content/uploads/2012/08/lana-penga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725" y="2378273"/>
            <a:ext cx="4400550" cy="2495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91680" y="548680"/>
            <a:ext cx="6766520" cy="1143000"/>
          </a:xfrm>
        </p:spPr>
        <p:txBody>
          <a:bodyPr/>
          <a:lstStyle/>
          <a:p>
            <a:pPr algn="l"/>
            <a:r>
              <a:rPr lang="sv-SE" sz="3000" b="1" dirty="0" smtClean="0"/>
              <a:t>Kostnaderna kan vara av olika slag</a:t>
            </a:r>
            <a:endParaRPr lang="sv-SE" sz="3000" b="1" dirty="0"/>
          </a:p>
        </p:txBody>
      </p:sp>
      <p:sp>
        <p:nvSpPr>
          <p:cNvPr id="3" name="Platshållare för innehåll 2"/>
          <p:cNvSpPr>
            <a:spLocks noGrp="1"/>
          </p:cNvSpPr>
          <p:nvPr>
            <p:ph idx="1"/>
          </p:nvPr>
        </p:nvSpPr>
        <p:spPr>
          <a:xfrm>
            <a:off x="1619672" y="1808820"/>
            <a:ext cx="5472608" cy="3240360"/>
          </a:xfrm>
        </p:spPr>
        <p:txBody>
          <a:bodyPr/>
          <a:lstStyle/>
          <a:p>
            <a:r>
              <a:rPr lang="sv-SE" sz="2400" dirty="0" smtClean="0"/>
              <a:t>Arvode till advokater och andra konsulter samt skiljemännen</a:t>
            </a:r>
          </a:p>
          <a:p>
            <a:r>
              <a:rPr lang="sv-SE" sz="2400" dirty="0" smtClean="0"/>
              <a:t>Avgift till ev. institut</a:t>
            </a:r>
          </a:p>
          <a:p>
            <a:r>
              <a:rPr lang="sv-SE" sz="2400" dirty="0" smtClean="0"/>
              <a:t>Kostnader för expertutlåtanden</a:t>
            </a:r>
          </a:p>
          <a:p>
            <a:r>
              <a:rPr lang="sv-SE" sz="2400" dirty="0" smtClean="0"/>
              <a:t>Resor och hotell</a:t>
            </a:r>
          </a:p>
          <a:p>
            <a:r>
              <a:rPr lang="sv-SE" sz="2400" dirty="0" smtClean="0"/>
              <a:t>Kostnad för eget arbete</a:t>
            </a:r>
          </a:p>
          <a:p>
            <a:r>
              <a:rPr lang="sv-SE" sz="2400" dirty="0" smtClean="0"/>
              <a:t>Kraft och energi</a:t>
            </a:r>
          </a:p>
          <a:p>
            <a:r>
              <a:rPr lang="sv-SE" sz="2400" dirty="0" smtClean="0"/>
              <a:t>Badwill </a:t>
            </a:r>
            <a:endParaRPr lang="sv-SE" sz="2400" dirty="0"/>
          </a:p>
        </p:txBody>
      </p:sp>
    </p:spTree>
    <p:extLst>
      <p:ext uri="{BB962C8B-B14F-4D97-AF65-F5344CB8AC3E}">
        <p14:creationId xmlns:p14="http://schemas.microsoft.com/office/powerpoint/2010/main" val="20163934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Mera om kostnaderna</a:t>
            </a:r>
            <a:endParaRPr lang="sv-SE" dirty="0"/>
          </a:p>
        </p:txBody>
      </p:sp>
      <p:sp>
        <p:nvSpPr>
          <p:cNvPr id="3" name="Platshållare för innehåll 2"/>
          <p:cNvSpPr>
            <a:spLocks noGrp="1"/>
          </p:cNvSpPr>
          <p:nvPr>
            <p:ph idx="1"/>
          </p:nvPr>
        </p:nvSpPr>
        <p:spPr>
          <a:xfrm>
            <a:off x="971600" y="2708920"/>
            <a:ext cx="6840760" cy="3387080"/>
          </a:xfrm>
        </p:spPr>
        <p:txBody>
          <a:bodyPr/>
          <a:lstStyle/>
          <a:p>
            <a:r>
              <a:rPr lang="sv-SE" sz="2000" dirty="0"/>
              <a:t>Olika beroende på om det är lagen eller ett institut. Om det är ett ad hoc förfarande så är det fri prissättning. </a:t>
            </a:r>
            <a:r>
              <a:rPr lang="sv-SE" sz="2000" dirty="0" err="1"/>
              <a:t>SkiljeN</a:t>
            </a:r>
            <a:r>
              <a:rPr lang="sv-SE" sz="2000" dirty="0"/>
              <a:t> tar betalt efter nedlagd tid. Ett institutsförfarande å andra sidan bygger på tabeller där arvodet är beroende på tvisteföremålets </a:t>
            </a:r>
            <a:r>
              <a:rPr lang="sv-SE" sz="2000" dirty="0" smtClean="0"/>
              <a:t>storlek</a:t>
            </a:r>
          </a:p>
          <a:p>
            <a:endParaRPr lang="sv-SE" sz="2000"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2225" y="4149080"/>
            <a:ext cx="3171844" cy="2283728"/>
          </a:xfrm>
          <a:prstGeom prst="rect">
            <a:avLst/>
          </a:prstGeom>
        </p:spPr>
      </p:pic>
    </p:spTree>
    <p:extLst>
      <p:ext uri="{BB962C8B-B14F-4D97-AF65-F5344CB8AC3E}">
        <p14:creationId xmlns:p14="http://schemas.microsoft.com/office/powerpoint/2010/main" val="2810074500"/>
      </p:ext>
    </p:extLst>
  </p:cSld>
  <p:clrMapOvr>
    <a:masterClrMapping/>
  </p:clrMapOvr>
  <p:transition spd="slow">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Exempel</a:t>
            </a:r>
            <a:endParaRPr lang="sv-SE" dirty="0"/>
          </a:p>
        </p:txBody>
      </p:sp>
      <p:sp>
        <p:nvSpPr>
          <p:cNvPr id="3" name="Platshållare för innehåll 2"/>
          <p:cNvSpPr>
            <a:spLocks noGrp="1"/>
          </p:cNvSpPr>
          <p:nvPr>
            <p:ph idx="1"/>
          </p:nvPr>
        </p:nvSpPr>
        <p:spPr>
          <a:xfrm>
            <a:off x="971600" y="2276872"/>
            <a:ext cx="7128792" cy="3819128"/>
          </a:xfrm>
        </p:spPr>
        <p:txBody>
          <a:bodyPr/>
          <a:lstStyle/>
          <a:p>
            <a:r>
              <a:rPr lang="sv-SE" sz="2400" dirty="0" smtClean="0"/>
              <a:t>Ett SCC-förfarande som gäller en tvist om 100 000 EUR kostar 25 700 EUR med tre skiljemän. Ett förenklat om samma tvisteföremål kostar EUR 11 200.</a:t>
            </a:r>
            <a:endParaRPr lang="sv-SE" sz="2400" dirty="0"/>
          </a:p>
        </p:txBody>
      </p:sp>
    </p:spTree>
    <p:extLst>
      <p:ext uri="{BB962C8B-B14F-4D97-AF65-F5344CB8AC3E}">
        <p14:creationId xmlns:p14="http://schemas.microsoft.com/office/powerpoint/2010/main" val="2267154797"/>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title" idx="4294967295"/>
          </p:nvPr>
        </p:nvSpPr>
        <p:spPr>
          <a:xfrm>
            <a:off x="1691680" y="538585"/>
            <a:ext cx="6265863" cy="1143000"/>
          </a:xfrm>
        </p:spPr>
        <p:txBody>
          <a:bodyPr/>
          <a:lstStyle/>
          <a:p>
            <a:pPr algn="l" eaLnBrk="1" hangingPunct="1"/>
            <a:r>
              <a:rPr lang="sv-SE" sz="3000" b="1" dirty="0" smtClean="0">
                <a:solidFill>
                  <a:schemeClr val="tx1"/>
                </a:solidFill>
              </a:rPr>
              <a:t>Olika tvistelösningsmetoder</a:t>
            </a:r>
          </a:p>
        </p:txBody>
      </p:sp>
      <p:sp>
        <p:nvSpPr>
          <p:cNvPr id="25602" name="Rectangle 16"/>
          <p:cNvSpPr>
            <a:spLocks noChangeArrowheads="1"/>
          </p:cNvSpPr>
          <p:nvPr/>
        </p:nvSpPr>
        <p:spPr bwMode="auto">
          <a:xfrm>
            <a:off x="1691680" y="1700213"/>
            <a:ext cx="5329238" cy="3313112"/>
          </a:xfrm>
          <a:prstGeom prst="rect">
            <a:avLst/>
          </a:prstGeom>
          <a:noFill/>
          <a:ln w="9525">
            <a:noFill/>
            <a:miter lim="800000"/>
            <a:headEnd/>
            <a:tailEnd/>
          </a:ln>
        </p:spPr>
        <p:txBody>
          <a:bodyPr/>
          <a:lstStyle/>
          <a:p>
            <a:pPr marL="355600" indent="-355600">
              <a:spcBef>
                <a:spcPct val="20000"/>
              </a:spcBef>
              <a:buFont typeface="Arial" panose="020B0604020202020204" pitchFamily="34" charset="0"/>
              <a:buChar char="•"/>
            </a:pPr>
            <a:r>
              <a:rPr lang="sv-SE" dirty="0" smtClean="0">
                <a:cs typeface="Times New Roman" pitchFamily="18" charset="0"/>
              </a:rPr>
              <a:t>Domstolsprocess</a:t>
            </a:r>
          </a:p>
          <a:p>
            <a:pPr marL="355600" indent="-355600">
              <a:spcBef>
                <a:spcPct val="20000"/>
              </a:spcBef>
              <a:buFont typeface="Arial" panose="020B0604020202020204" pitchFamily="34" charset="0"/>
              <a:buChar char="•"/>
            </a:pPr>
            <a:r>
              <a:rPr lang="sv-SE" dirty="0" smtClean="0">
                <a:cs typeface="Times New Roman" pitchFamily="18" charset="0"/>
              </a:rPr>
              <a:t>Skiljeförfarande</a:t>
            </a:r>
          </a:p>
          <a:p>
            <a:pPr marL="355600" indent="-355600">
              <a:spcBef>
                <a:spcPct val="20000"/>
              </a:spcBef>
              <a:buFont typeface="Arial" panose="020B0604020202020204" pitchFamily="34" charset="0"/>
              <a:buChar char="•"/>
            </a:pPr>
            <a:r>
              <a:rPr lang="sv-SE" dirty="0" smtClean="0">
                <a:cs typeface="Times New Roman" pitchFamily="18" charset="0"/>
              </a:rPr>
              <a:t>Medling</a:t>
            </a:r>
          </a:p>
          <a:p>
            <a:pPr marL="355600" indent="-355600">
              <a:spcBef>
                <a:spcPct val="20000"/>
              </a:spcBef>
              <a:buFont typeface="Arial" panose="020B0604020202020204" pitchFamily="34" charset="0"/>
              <a:buChar char="•"/>
            </a:pPr>
            <a:r>
              <a:rPr lang="sv-SE" dirty="0" smtClean="0">
                <a:cs typeface="Times New Roman" pitchFamily="18" charset="0"/>
              </a:rPr>
              <a:t>Andra alternativa former</a:t>
            </a:r>
          </a:p>
          <a:p>
            <a:pPr marL="355600" indent="-355600">
              <a:spcBef>
                <a:spcPct val="20000"/>
              </a:spcBef>
              <a:buFont typeface="Arial" panose="020B0604020202020204" pitchFamily="34" charset="0"/>
              <a:buChar char="•"/>
            </a:pPr>
            <a:r>
              <a:rPr lang="sv-SE" dirty="0" smtClean="0">
                <a:cs typeface="Times New Roman" pitchFamily="18" charset="0"/>
              </a:rPr>
              <a:t>Uppgörelse direkt mellan parterna</a:t>
            </a:r>
          </a:p>
          <a:p>
            <a:pPr marL="355600" indent="-355600">
              <a:spcBef>
                <a:spcPct val="20000"/>
              </a:spcBef>
              <a:buFont typeface="Arial" panose="020B0604020202020204" pitchFamily="34" charset="0"/>
              <a:buChar char="•"/>
            </a:pPr>
            <a:endParaRPr lang="sv-SE" dirty="0"/>
          </a:p>
          <a:p>
            <a:pPr marL="355600" indent="-355600">
              <a:spcBef>
                <a:spcPct val="20000"/>
              </a:spcBef>
              <a:buFont typeface="Wingdings" pitchFamily="2" charset="2"/>
              <a:buChar char="q"/>
            </a:pPr>
            <a:endParaRPr lang="sv-SE" dirty="0">
              <a:cs typeface="Times New Roman" pitchFamily="18" charset="0"/>
            </a:endParaRPr>
          </a:p>
          <a:p>
            <a:pPr>
              <a:spcBef>
                <a:spcPct val="20000"/>
              </a:spcBef>
            </a:pPr>
            <a:endParaRPr lang="sv-SE" sz="1400" dirty="0">
              <a:cs typeface="Times New Roman" pitchFamily="18" charset="0"/>
            </a:endParaRPr>
          </a:p>
          <a:p>
            <a:pPr marL="355600" indent="-355600">
              <a:spcBef>
                <a:spcPct val="20000"/>
              </a:spcBef>
              <a:buFontTx/>
              <a:buChar char="-"/>
            </a:pPr>
            <a:endParaRPr lang="sv-SE" sz="1400" dirty="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500"/>
                                        <p:tgtEl>
                                          <p:spTgt spid="25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fade">
                                      <p:cBhvr>
                                        <p:cTn id="12" dur="500"/>
                                        <p:tgtEl>
                                          <p:spTgt spid="25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animEffect transition="in" filter="fade">
                                      <p:cBhvr>
                                        <p:cTn id="17" dur="500"/>
                                        <p:tgtEl>
                                          <p:spTgt spid="25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2">
                                            <p:txEl>
                                              <p:pRg st="3" end="3"/>
                                            </p:txEl>
                                          </p:spTgt>
                                        </p:tgtEl>
                                        <p:attrNameLst>
                                          <p:attrName>style.visibility</p:attrName>
                                        </p:attrNameLst>
                                      </p:cBhvr>
                                      <p:to>
                                        <p:strVal val="visible"/>
                                      </p:to>
                                    </p:set>
                                    <p:animEffect transition="in" filter="fade">
                                      <p:cBhvr>
                                        <p:cTn id="22" dur="500"/>
                                        <p:tgtEl>
                                          <p:spTgt spid="25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2">
                                            <p:txEl>
                                              <p:pRg st="4" end="4"/>
                                            </p:txEl>
                                          </p:spTgt>
                                        </p:tgtEl>
                                        <p:attrNameLst>
                                          <p:attrName>style.visibility</p:attrName>
                                        </p:attrNameLst>
                                      </p:cBhvr>
                                      <p:to>
                                        <p:strVal val="visible"/>
                                      </p:to>
                                    </p:set>
                                    <p:animEffect transition="in" filter="fade">
                                      <p:cBhvr>
                                        <p:cTn id="27" dur="5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6"/>
          <p:cNvSpPr>
            <a:spLocks noGrp="1" noChangeArrowheads="1"/>
          </p:cNvSpPr>
          <p:nvPr>
            <p:ph type="title" idx="4294967295"/>
          </p:nvPr>
        </p:nvSpPr>
        <p:spPr>
          <a:xfrm>
            <a:off x="1691680" y="476250"/>
            <a:ext cx="6409333" cy="1143000"/>
          </a:xfrm>
        </p:spPr>
        <p:txBody>
          <a:bodyPr/>
          <a:lstStyle/>
          <a:p>
            <a:pPr algn="l" eaLnBrk="1" hangingPunct="1"/>
            <a:r>
              <a:rPr lang="sv-SE" sz="3000" b="1" dirty="0" smtClean="0">
                <a:solidFill>
                  <a:schemeClr val="tx1"/>
                </a:solidFill>
              </a:rPr>
              <a:t>Rättsskyddet – vad innebär det?</a:t>
            </a:r>
          </a:p>
        </p:txBody>
      </p:sp>
      <p:sp>
        <p:nvSpPr>
          <p:cNvPr id="33794" name="Rectangle 16"/>
          <p:cNvSpPr>
            <a:spLocks noChangeArrowheads="1"/>
          </p:cNvSpPr>
          <p:nvPr/>
        </p:nvSpPr>
        <p:spPr bwMode="auto">
          <a:xfrm>
            <a:off x="1835150" y="1916113"/>
            <a:ext cx="5029200" cy="2895600"/>
          </a:xfrm>
          <a:prstGeom prst="rect">
            <a:avLst/>
          </a:prstGeom>
          <a:noFill/>
          <a:ln w="9525">
            <a:noFill/>
            <a:miter lim="800000"/>
            <a:headEnd/>
            <a:tailEnd/>
          </a:ln>
        </p:spPr>
        <p:txBody>
          <a:bodyPr/>
          <a:lstStyle/>
          <a:p>
            <a:pPr>
              <a:spcBef>
                <a:spcPct val="20000"/>
              </a:spcBef>
            </a:pPr>
            <a:endParaRPr lang="sv-SE" sz="1400">
              <a:cs typeface="Times New Roman" pitchFamily="18" charset="0"/>
            </a:endParaRPr>
          </a:p>
          <a:p>
            <a:pPr>
              <a:spcBef>
                <a:spcPct val="20000"/>
              </a:spcBef>
            </a:pPr>
            <a:endParaRPr lang="sv-SE" sz="1400">
              <a:cs typeface="Times New Roman" pitchFamily="18" charset="0"/>
            </a:endParaRPr>
          </a:p>
          <a:p>
            <a:pPr>
              <a:spcBef>
                <a:spcPct val="20000"/>
              </a:spcBef>
            </a:pPr>
            <a:r>
              <a:rPr lang="sv-SE" sz="1400">
                <a:cs typeface="Times New Roman" pitchFamily="18" charset="0"/>
              </a:rPr>
              <a:t> </a:t>
            </a:r>
          </a:p>
          <a:p>
            <a:pPr>
              <a:spcBef>
                <a:spcPct val="20000"/>
              </a:spcBef>
              <a:buFontTx/>
              <a:buChar char="-"/>
            </a:pPr>
            <a:endParaRPr lang="sv-SE" sz="1400">
              <a:cs typeface="Times New Roman" pitchFamily="18" charset="0"/>
            </a:endParaRPr>
          </a:p>
          <a:p>
            <a:pPr>
              <a:spcBef>
                <a:spcPct val="20000"/>
              </a:spcBef>
              <a:buFontTx/>
              <a:buChar char="-"/>
            </a:pPr>
            <a:endParaRPr lang="sv-SE" sz="1400">
              <a:cs typeface="Times New Roman" pitchFamily="18" charset="0"/>
            </a:endParaRPr>
          </a:p>
        </p:txBody>
      </p:sp>
      <p:pic>
        <p:nvPicPr>
          <p:cNvPr id="3074" name="Picture 2" descr="http://www.malmbergs.info/admintools/uploads/images/rattsskydd-rattshjal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2204864"/>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03648" y="609600"/>
            <a:ext cx="6552728" cy="1143000"/>
          </a:xfrm>
        </p:spPr>
        <p:txBody>
          <a:bodyPr/>
          <a:lstStyle/>
          <a:p>
            <a:r>
              <a:rPr lang="sv-SE" sz="3000" b="1" dirty="0" smtClean="0"/>
              <a:t>Rättsskydd är det som är intressant för företag</a:t>
            </a:r>
            <a:endParaRPr lang="sv-SE" sz="3000" b="1" dirty="0"/>
          </a:p>
        </p:txBody>
      </p:sp>
      <p:sp>
        <p:nvSpPr>
          <p:cNvPr id="3" name="Platshållare för innehåll 2"/>
          <p:cNvSpPr>
            <a:spLocks noGrp="1"/>
          </p:cNvSpPr>
          <p:nvPr>
            <p:ph idx="1"/>
          </p:nvPr>
        </p:nvSpPr>
        <p:spPr>
          <a:xfrm>
            <a:off x="1547664" y="1628800"/>
            <a:ext cx="6910536" cy="4114800"/>
          </a:xfrm>
        </p:spPr>
        <p:txBody>
          <a:bodyPr/>
          <a:lstStyle/>
          <a:p>
            <a:endParaRPr lang="sv-SE" sz="2000" dirty="0" smtClean="0"/>
          </a:p>
          <a:p>
            <a:r>
              <a:rPr lang="sv-SE" sz="2400" dirty="0" smtClean="0"/>
              <a:t>Ingår i företagsförsäkringen</a:t>
            </a:r>
          </a:p>
          <a:p>
            <a:r>
              <a:rPr lang="sv-SE" sz="2400" dirty="0" smtClean="0"/>
              <a:t>Självrisk med 20 %</a:t>
            </a:r>
          </a:p>
          <a:p>
            <a:r>
              <a:rPr lang="sv-SE" sz="2400" dirty="0" smtClean="0"/>
              <a:t>Maximalt belopp om 5 prisbasbelopp</a:t>
            </a:r>
          </a:p>
          <a:p>
            <a:r>
              <a:rPr lang="sv-SE" sz="2400" dirty="0" smtClean="0"/>
              <a:t>Även motpartens kostnader</a:t>
            </a:r>
          </a:p>
          <a:p>
            <a:r>
              <a:rPr lang="sv-SE" sz="2400" dirty="0" smtClean="0"/>
              <a:t>Förutsätter att tvist uppstått</a:t>
            </a:r>
          </a:p>
          <a:p>
            <a:r>
              <a:rPr lang="sv-SE" sz="2400" dirty="0" smtClean="0"/>
              <a:t>Vissa undantag (t.ex. arbetsrättsliga tvister)</a:t>
            </a:r>
            <a:endParaRPr lang="sv-SE" sz="2400" dirty="0"/>
          </a:p>
        </p:txBody>
      </p:sp>
    </p:spTree>
    <p:extLst>
      <p:ext uri="{BB962C8B-B14F-4D97-AF65-F5344CB8AC3E}">
        <p14:creationId xmlns:p14="http://schemas.microsoft.com/office/powerpoint/2010/main" val="396817011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91680" y="548680"/>
            <a:ext cx="6766520" cy="1143000"/>
          </a:xfrm>
        </p:spPr>
        <p:txBody>
          <a:bodyPr/>
          <a:lstStyle/>
          <a:p>
            <a:pPr algn="l"/>
            <a:r>
              <a:rPr lang="sv-SE" sz="3000" b="1" dirty="0" smtClean="0"/>
              <a:t>Rättshjälpen är för privatpersoner</a:t>
            </a:r>
            <a:endParaRPr lang="sv-SE" sz="3000" b="1" dirty="0"/>
          </a:p>
        </p:txBody>
      </p:sp>
      <p:sp>
        <p:nvSpPr>
          <p:cNvPr id="3" name="Platshållare för innehåll 2"/>
          <p:cNvSpPr>
            <a:spLocks noGrp="1"/>
          </p:cNvSpPr>
          <p:nvPr>
            <p:ph idx="1"/>
          </p:nvPr>
        </p:nvSpPr>
        <p:spPr>
          <a:xfrm>
            <a:off x="1619672" y="1556792"/>
            <a:ext cx="6480720" cy="2815952"/>
          </a:xfrm>
        </p:spPr>
        <p:txBody>
          <a:bodyPr/>
          <a:lstStyle/>
          <a:p>
            <a:endParaRPr lang="sv-SE" sz="2000" dirty="0" smtClean="0"/>
          </a:p>
          <a:p>
            <a:r>
              <a:rPr lang="sv-SE" sz="2400" dirty="0" smtClean="0"/>
              <a:t>Lag från 1996</a:t>
            </a:r>
          </a:p>
          <a:p>
            <a:r>
              <a:rPr lang="sv-SE" sz="2400" dirty="0" smtClean="0"/>
              <a:t>Maximal inkomst om drygt 20.000 kr per månad</a:t>
            </a:r>
          </a:p>
          <a:p>
            <a:r>
              <a:rPr lang="sv-SE" sz="2400" dirty="0" smtClean="0"/>
              <a:t>Om man har rättsskydd i sin hemsförsäkring kan man inte få rättshjälp</a:t>
            </a:r>
          </a:p>
          <a:p>
            <a:r>
              <a:rPr lang="sv-SE" sz="2400" dirty="0" smtClean="0"/>
              <a:t>En rad undantag</a:t>
            </a:r>
            <a:endParaRPr lang="sv-SE" sz="2400" dirty="0"/>
          </a:p>
        </p:txBody>
      </p:sp>
    </p:spTree>
    <p:extLst>
      <p:ext uri="{BB962C8B-B14F-4D97-AF65-F5344CB8AC3E}">
        <p14:creationId xmlns:p14="http://schemas.microsoft.com/office/powerpoint/2010/main" val="7360527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lvl="0"/>
            <a:r>
              <a:rPr lang="sv-SE" sz="2400" dirty="0"/>
              <a:t>Varför får man så sällan läsa domar i skiljeförfaranden?</a:t>
            </a:r>
            <a:br>
              <a:rPr lang="sv-SE" sz="2400" dirty="0"/>
            </a:br>
            <a:endParaRPr lang="sv-SE" sz="2400" dirty="0"/>
          </a:p>
        </p:txBody>
      </p:sp>
      <p:sp>
        <p:nvSpPr>
          <p:cNvPr id="3" name="Platshållare för innehåll 2"/>
          <p:cNvSpPr>
            <a:spLocks noGrp="1"/>
          </p:cNvSpPr>
          <p:nvPr>
            <p:ph idx="1"/>
          </p:nvPr>
        </p:nvSpPr>
        <p:spPr>
          <a:xfrm>
            <a:off x="1259632" y="1981200"/>
            <a:ext cx="6696744" cy="4114800"/>
          </a:xfrm>
        </p:spPr>
        <p:txBody>
          <a:bodyPr/>
          <a:lstStyle/>
          <a:p>
            <a:r>
              <a:rPr lang="sv-SE" sz="2000" dirty="0"/>
              <a:t>Det beror på att det råder sekretess kring dessa förfaranden. Det är också en av anledningarna till att man väljer skiljeförfarande. Parterna kanske inte är så pigga på att tvätta sin byk offentligt. Den så kallade ”goretex-principen” gäller dock. </a:t>
            </a:r>
          </a:p>
          <a:p>
            <a:endParaRPr lang="sv-SE" sz="20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7" y="4038600"/>
            <a:ext cx="4295847" cy="1550640"/>
          </a:xfrm>
          <a:prstGeom prst="rect">
            <a:avLst/>
          </a:prstGeom>
        </p:spPr>
      </p:pic>
    </p:spTree>
    <p:extLst>
      <p:ext uri="{BB962C8B-B14F-4D97-AF65-F5344CB8AC3E}">
        <p14:creationId xmlns:p14="http://schemas.microsoft.com/office/powerpoint/2010/main" val="2940535391"/>
      </p:ext>
    </p:extLst>
  </p:cSld>
  <p:clrMapOvr>
    <a:masterClrMapping/>
  </p:clrMapOvr>
  <p:transition spd="slow">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87624" y="609600"/>
            <a:ext cx="6768752" cy="1143000"/>
          </a:xfrm>
        </p:spPr>
        <p:txBody>
          <a:bodyPr/>
          <a:lstStyle/>
          <a:p>
            <a:pPr lvl="0"/>
            <a:r>
              <a:rPr lang="sv-SE" sz="2000" dirty="0"/>
              <a:t>Finns det saker som en skiljedomare inte kan göra (men som en vanlig domare kan)?</a:t>
            </a:r>
            <a:br>
              <a:rPr lang="sv-SE" sz="2000" dirty="0"/>
            </a:br>
            <a:endParaRPr lang="sv-SE" sz="2000" dirty="0"/>
          </a:p>
        </p:txBody>
      </p:sp>
      <p:sp>
        <p:nvSpPr>
          <p:cNvPr id="3" name="Platshållare för innehåll 2"/>
          <p:cNvSpPr>
            <a:spLocks noGrp="1"/>
          </p:cNvSpPr>
          <p:nvPr>
            <p:ph idx="1"/>
          </p:nvPr>
        </p:nvSpPr>
        <p:spPr>
          <a:xfrm>
            <a:off x="1475656" y="1981200"/>
            <a:ext cx="6336704" cy="4114800"/>
          </a:xfrm>
        </p:spPr>
        <p:txBody>
          <a:bodyPr/>
          <a:lstStyle/>
          <a:p>
            <a:r>
              <a:rPr lang="sv-SE" sz="2000" dirty="0"/>
              <a:t>Tvångsmedel (som till exempel kvarstad eller vite) kan en skiljedomare inte döma ut. Man kan heller inte tvinga en part att lämna ut skriftliga bevis som motparten </a:t>
            </a:r>
            <a:r>
              <a:rPr lang="sv-SE" sz="2000" dirty="0" smtClean="0"/>
              <a:t>begär </a:t>
            </a:r>
            <a:r>
              <a:rPr lang="sv-SE" sz="2000" dirty="0"/>
              <a:t>genom det man kallar </a:t>
            </a:r>
            <a:r>
              <a:rPr lang="sv-SE" sz="2000" u="sng" dirty="0" smtClean="0"/>
              <a:t>edition</a:t>
            </a:r>
            <a:r>
              <a:rPr lang="sv-SE" sz="2000" dirty="0" smtClean="0"/>
              <a:t>, se LSF 26 §. </a:t>
            </a:r>
            <a:endParaRPr lang="sv-SE" sz="2000" dirty="0"/>
          </a:p>
          <a:p>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861048"/>
            <a:ext cx="3074742" cy="2016224"/>
          </a:xfrm>
          <a:prstGeom prst="rect">
            <a:avLst/>
          </a:prstGeom>
        </p:spPr>
      </p:pic>
    </p:spTree>
    <p:extLst>
      <p:ext uri="{BB962C8B-B14F-4D97-AF65-F5344CB8AC3E}">
        <p14:creationId xmlns:p14="http://schemas.microsoft.com/office/powerpoint/2010/main" val="1114181567"/>
      </p:ext>
    </p:extLst>
  </p:cSld>
  <p:clrMapOvr>
    <a:masterClrMapping/>
  </p:clrMapOvr>
  <p:transition spd="slow">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Edition, forts.</a:t>
            </a:r>
            <a:endParaRPr lang="sv-SE" dirty="0"/>
          </a:p>
        </p:txBody>
      </p:sp>
      <p:sp>
        <p:nvSpPr>
          <p:cNvPr id="3" name="Platshållare för innehåll 2"/>
          <p:cNvSpPr>
            <a:spLocks noGrp="1"/>
          </p:cNvSpPr>
          <p:nvPr>
            <p:ph idx="1"/>
          </p:nvPr>
        </p:nvSpPr>
        <p:spPr>
          <a:xfrm>
            <a:off x="1187624" y="1988840"/>
            <a:ext cx="6982544" cy="4114800"/>
          </a:xfrm>
        </p:spPr>
        <p:txBody>
          <a:bodyPr/>
          <a:lstStyle/>
          <a:p>
            <a:r>
              <a:rPr lang="sv-SE" sz="2400" dirty="0" smtClean="0"/>
              <a:t>NJA 2012 sid 289 (bra redogörelse f reglerna)</a:t>
            </a:r>
          </a:p>
          <a:p>
            <a:r>
              <a:rPr lang="sv-SE" sz="2400" dirty="0" smtClean="0"/>
              <a:t>RB 38:2 (allmänt om edition)</a:t>
            </a:r>
          </a:p>
          <a:p>
            <a:r>
              <a:rPr lang="sv-SE" sz="2400" dirty="0" smtClean="0"/>
              <a:t>Lars Heuman i JT 1989-90 s. 13</a:t>
            </a:r>
            <a:endParaRPr lang="sv-SE" sz="2400" dirty="0"/>
          </a:p>
        </p:txBody>
      </p:sp>
    </p:spTree>
    <p:extLst>
      <p:ext uri="{BB962C8B-B14F-4D97-AF65-F5344CB8AC3E}">
        <p14:creationId xmlns:p14="http://schemas.microsoft.com/office/powerpoint/2010/main" val="2960190619"/>
      </p:ext>
    </p:extLst>
  </p:cSld>
  <p:clrMapOvr>
    <a:masterClrMapping/>
  </p:clrMapOvr>
  <p:transition spd="slow">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Vittnesförhör under ed?</a:t>
            </a:r>
            <a:endParaRPr lang="sv-SE" dirty="0"/>
          </a:p>
        </p:txBody>
      </p:sp>
      <p:sp>
        <p:nvSpPr>
          <p:cNvPr id="3" name="Platshållare för innehåll 2"/>
          <p:cNvSpPr>
            <a:spLocks noGrp="1"/>
          </p:cNvSpPr>
          <p:nvPr>
            <p:ph idx="1"/>
          </p:nvPr>
        </p:nvSpPr>
        <p:spPr>
          <a:xfrm>
            <a:off x="1691680" y="1981200"/>
            <a:ext cx="6766520" cy="4114800"/>
          </a:xfrm>
        </p:spPr>
        <p:txBody>
          <a:bodyPr/>
          <a:lstStyle/>
          <a:p>
            <a:r>
              <a:rPr lang="sv-SE" sz="2400" dirty="0" smtClean="0"/>
              <a:t>Inte heller detta är möjligt.</a:t>
            </a:r>
          </a:p>
          <a:p>
            <a:r>
              <a:rPr lang="sv-SE" sz="2400" dirty="0" smtClean="0"/>
              <a:t>Enligt LSF 26 § kan man uppta vittnesbevisning under ed vid tingsrätt.</a:t>
            </a:r>
            <a:endParaRPr lang="sv-SE" sz="2400" dirty="0"/>
          </a:p>
        </p:txBody>
      </p:sp>
    </p:spTree>
    <p:extLst>
      <p:ext uri="{BB962C8B-B14F-4D97-AF65-F5344CB8AC3E}">
        <p14:creationId xmlns:p14="http://schemas.microsoft.com/office/powerpoint/2010/main" val="2911698322"/>
      </p:ext>
    </p:extLst>
  </p:cSld>
  <p:clrMapOvr>
    <a:masterClrMapping/>
  </p:clrMapOvr>
  <p:transition spd="slow">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lvl="0"/>
            <a:r>
              <a:rPr lang="sv-SE" sz="2000" b="1" dirty="0"/>
              <a:t>Är det inte dåligt att man inte kan överklaga en skiljedom?</a:t>
            </a:r>
            <a:br>
              <a:rPr lang="sv-SE" sz="2000" b="1" dirty="0"/>
            </a:br>
            <a:endParaRPr lang="sv-SE" sz="2000" b="1" dirty="0"/>
          </a:p>
        </p:txBody>
      </p:sp>
      <p:sp>
        <p:nvSpPr>
          <p:cNvPr id="3" name="Platshållare för innehåll 2"/>
          <p:cNvSpPr>
            <a:spLocks noGrp="1"/>
          </p:cNvSpPr>
          <p:nvPr>
            <p:ph idx="1"/>
          </p:nvPr>
        </p:nvSpPr>
        <p:spPr>
          <a:xfrm>
            <a:off x="1331640" y="1981200"/>
            <a:ext cx="6336704" cy="4114800"/>
          </a:xfrm>
        </p:spPr>
        <p:txBody>
          <a:bodyPr/>
          <a:lstStyle/>
          <a:p>
            <a:r>
              <a:rPr lang="sv-SE" sz="2000" dirty="0"/>
              <a:t>Både och. En stor fördel är att man inte kan klaga och att tvisten blir slutligt och definitivt avgjord. Det är det som gör att många parter väljer att avgöra sin tvist genom skiljedom. Nackdelen är förstås att den part som anser att </a:t>
            </a:r>
            <a:r>
              <a:rPr lang="sv-SE" sz="2000" dirty="0" err="1"/>
              <a:t>skiljeN</a:t>
            </a:r>
            <a:r>
              <a:rPr lang="sv-SE" sz="2000" dirty="0"/>
              <a:t> har dömt helt fel, kan känna sig maktlös</a:t>
            </a:r>
            <a:r>
              <a:rPr lang="sv-SE" sz="2000" dirty="0" smtClean="0"/>
              <a:t>.</a:t>
            </a:r>
          </a:p>
          <a:p>
            <a:endParaRPr lang="sv-SE" sz="2000" dirty="0"/>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792" y="3764868"/>
            <a:ext cx="2803376" cy="2102532"/>
          </a:xfrm>
          <a:prstGeom prst="rect">
            <a:avLst/>
          </a:prstGeom>
        </p:spPr>
      </p:pic>
    </p:spTree>
    <p:extLst>
      <p:ext uri="{BB962C8B-B14F-4D97-AF65-F5344CB8AC3E}">
        <p14:creationId xmlns:p14="http://schemas.microsoft.com/office/powerpoint/2010/main" val="3748941814"/>
      </p:ext>
    </p:extLst>
  </p:cSld>
  <p:clrMapOvr>
    <a:masterClrMapping/>
  </p:clrMapOvr>
  <p:transition spd="slow">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lvl="0"/>
            <a:r>
              <a:rPr lang="sv-SE" sz="2400" dirty="0"/>
              <a:t>Men om dom har dömt helt åt skogen??</a:t>
            </a:r>
            <a:br>
              <a:rPr lang="sv-SE" sz="2400" dirty="0"/>
            </a:br>
            <a:endParaRPr lang="sv-SE" sz="2400" dirty="0"/>
          </a:p>
        </p:txBody>
      </p:sp>
      <p:sp>
        <p:nvSpPr>
          <p:cNvPr id="3" name="Platshållare för innehåll 2"/>
          <p:cNvSpPr>
            <a:spLocks noGrp="1"/>
          </p:cNvSpPr>
          <p:nvPr>
            <p:ph idx="1"/>
          </p:nvPr>
        </p:nvSpPr>
        <p:spPr>
          <a:xfrm>
            <a:off x="1259632" y="1981200"/>
            <a:ext cx="6552728" cy="4114800"/>
          </a:xfrm>
        </p:spPr>
        <p:txBody>
          <a:bodyPr/>
          <a:lstStyle/>
          <a:p>
            <a:r>
              <a:rPr lang="sv-SE" sz="1800" dirty="0"/>
              <a:t>Grundregeln är att om det bara är att skiljenämnden har gjort en felaktig </a:t>
            </a:r>
            <a:r>
              <a:rPr lang="sv-SE" sz="1800" u="sng" dirty="0"/>
              <a:t>bedömning</a:t>
            </a:r>
            <a:r>
              <a:rPr lang="sv-SE" sz="1800" dirty="0"/>
              <a:t> så finns inget att göra. Men om de begått ett </a:t>
            </a:r>
            <a:r>
              <a:rPr lang="sv-SE" sz="1800" u="sng" dirty="0"/>
              <a:t>formellt</a:t>
            </a:r>
            <a:r>
              <a:rPr lang="sv-SE" sz="1800" dirty="0"/>
              <a:t> fel (som påverkat utgången) så kan part klandra domen. </a:t>
            </a:r>
            <a:endParaRPr lang="sv-SE" sz="1800" dirty="0" smtClean="0"/>
          </a:p>
          <a:p>
            <a:r>
              <a:rPr lang="sv-SE" sz="1800" dirty="0" smtClean="0"/>
              <a:t>Det </a:t>
            </a:r>
            <a:r>
              <a:rPr lang="sv-SE" sz="1800" dirty="0"/>
              <a:t>kan handla om att man har dömt över mer än vad parterna yrkat eller över en sak som inte omfattades av skiljeavtalet. Eller att </a:t>
            </a:r>
            <a:r>
              <a:rPr lang="sv-SE" sz="1800" dirty="0" err="1"/>
              <a:t>skiljeN</a:t>
            </a:r>
            <a:r>
              <a:rPr lang="sv-SE" sz="1800" dirty="0"/>
              <a:t> inte tagit hänsyn till ett viktigt bevis eller bestridandegrund. </a:t>
            </a:r>
            <a:endParaRPr lang="sv-SE" sz="1800" dirty="0" smtClean="0"/>
          </a:p>
          <a:p>
            <a:r>
              <a:rPr lang="sv-SE" sz="1800" dirty="0" smtClean="0"/>
              <a:t>I </a:t>
            </a:r>
            <a:r>
              <a:rPr lang="sv-SE" sz="1800" dirty="0"/>
              <a:t>så fall kan domen upphävas av hovrätten inom den domkrets där den meddelats</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4886325"/>
            <a:ext cx="3171825" cy="1438275"/>
          </a:xfrm>
          <a:prstGeom prst="rect">
            <a:avLst/>
          </a:prstGeom>
        </p:spPr>
      </p:pic>
    </p:spTree>
    <p:extLst>
      <p:ext uri="{BB962C8B-B14F-4D97-AF65-F5344CB8AC3E}">
        <p14:creationId xmlns:p14="http://schemas.microsoft.com/office/powerpoint/2010/main" val="34094085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b="1" dirty="0" smtClean="0"/>
              <a:t>Ogiltighet och klander</a:t>
            </a:r>
            <a:endParaRPr lang="sv-SE" sz="3200" b="1" dirty="0"/>
          </a:p>
        </p:txBody>
      </p:sp>
      <p:sp>
        <p:nvSpPr>
          <p:cNvPr id="3" name="Platshållare för innehåll 2"/>
          <p:cNvSpPr>
            <a:spLocks noGrp="1"/>
          </p:cNvSpPr>
          <p:nvPr>
            <p:ph idx="1"/>
          </p:nvPr>
        </p:nvSpPr>
        <p:spPr>
          <a:xfrm>
            <a:off x="1331640" y="1981200"/>
            <a:ext cx="6552728" cy="4114800"/>
          </a:xfrm>
        </p:spPr>
        <p:txBody>
          <a:bodyPr/>
          <a:lstStyle/>
          <a:p>
            <a:r>
              <a:rPr lang="sv-SE" sz="2000" dirty="0" smtClean="0"/>
              <a:t>En skiljedom är </a:t>
            </a:r>
            <a:r>
              <a:rPr lang="sv-SE" sz="2000" u="sng" dirty="0" smtClean="0"/>
              <a:t>ogiltig</a:t>
            </a:r>
            <a:r>
              <a:rPr lang="sv-SE" sz="2000" dirty="0" smtClean="0"/>
              <a:t> om den omfattar prövning av en fråga som inte får avgöras genom skiljedom eller om den strider mot s.k. </a:t>
            </a:r>
            <a:r>
              <a:rPr lang="sv-SE" sz="2000" dirty="0" err="1" smtClean="0"/>
              <a:t>ordre</a:t>
            </a:r>
            <a:r>
              <a:rPr lang="sv-SE" sz="2000" dirty="0" smtClean="0"/>
              <a:t> public (33 § LSF)</a:t>
            </a:r>
          </a:p>
          <a:p>
            <a:endParaRPr lang="sv-SE" sz="2000" dirty="0"/>
          </a:p>
          <a:p>
            <a:r>
              <a:rPr lang="sv-SE" sz="2000" dirty="0" smtClean="0"/>
              <a:t>Den kan även </a:t>
            </a:r>
            <a:r>
              <a:rPr lang="sv-SE" sz="2000" u="sng" dirty="0" smtClean="0"/>
              <a:t>klandras</a:t>
            </a:r>
            <a:r>
              <a:rPr lang="sv-SE" sz="2000" dirty="0" smtClean="0"/>
              <a:t> om den baserats på en formell felaktighet eller handläggningsfel eller om en eller flera skiljemän varit jäviga eller om den meddelats för sent m.m. (34 § LSF)</a:t>
            </a:r>
          </a:p>
          <a:p>
            <a:endParaRPr lang="sv-SE" sz="2000" u="sng" dirty="0"/>
          </a:p>
          <a:p>
            <a:r>
              <a:rPr lang="sv-SE" sz="2000" dirty="0" smtClean="0"/>
              <a:t>Svea Hovrätt får in cirka 20 klander per år. Övriga hovrätten antagligen betydligt färre. Ganska få leder till någon ändring. (se SvJT 2015 s. 141 </a:t>
            </a:r>
            <a:r>
              <a:rPr lang="sv-SE" sz="2000" dirty="0" err="1" smtClean="0"/>
              <a:t>ff</a:t>
            </a:r>
            <a:r>
              <a:rPr lang="sv-SE" sz="2000" dirty="0" smtClean="0"/>
              <a:t>)</a:t>
            </a:r>
            <a:endParaRPr lang="sv-SE" sz="2000" dirty="0"/>
          </a:p>
        </p:txBody>
      </p:sp>
    </p:spTree>
    <p:extLst>
      <p:ext uri="{BB962C8B-B14F-4D97-AF65-F5344CB8AC3E}">
        <p14:creationId xmlns:p14="http://schemas.microsoft.com/office/powerpoint/2010/main" val="14886108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är ett skiljeförfarande?</a:t>
            </a:r>
            <a:endParaRPr lang="sv-SE" dirty="0"/>
          </a:p>
        </p:txBody>
      </p:sp>
      <p:sp>
        <p:nvSpPr>
          <p:cNvPr id="3" name="Platshållare för innehåll 2"/>
          <p:cNvSpPr>
            <a:spLocks noGrp="1"/>
          </p:cNvSpPr>
          <p:nvPr>
            <p:ph idx="1"/>
          </p:nvPr>
        </p:nvSpPr>
        <p:spPr>
          <a:xfrm>
            <a:off x="1331640" y="1981200"/>
            <a:ext cx="6480720" cy="4114800"/>
          </a:xfrm>
        </p:spPr>
        <p:txBody>
          <a:bodyPr/>
          <a:lstStyle/>
          <a:p>
            <a:r>
              <a:rPr lang="sv-SE" sz="2400" dirty="0"/>
              <a:t>Ett SF är ett slags frivilligt domstolsförfarande som sker under sekretess, privat om man så vill. Parterna väljer själva vem eller vilka som ska vara domare. Rättegången sker ofta på ett advokatkontor eller på en konferensanläggning. Domen är giltig och den kan läggas till grund för utmätning. Den kan inte överklagas.  </a:t>
            </a: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4941168"/>
            <a:ext cx="2990850" cy="1524000"/>
          </a:xfrm>
          <a:prstGeom prst="rect">
            <a:avLst/>
          </a:prstGeom>
        </p:spPr>
      </p:pic>
    </p:spTree>
    <p:extLst>
      <p:ext uri="{BB962C8B-B14F-4D97-AF65-F5344CB8AC3E}">
        <p14:creationId xmlns:p14="http://schemas.microsoft.com/office/powerpoint/2010/main" val="35565912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a:t>
            </a:r>
            <a:r>
              <a:rPr lang="sv-SE" dirty="0" smtClean="0"/>
              <a:t>lander….</a:t>
            </a:r>
            <a:endParaRPr lang="sv-SE" dirty="0"/>
          </a:p>
        </p:txBody>
      </p:sp>
      <p:sp>
        <p:nvSpPr>
          <p:cNvPr id="3" name="Platshållare för innehåll 2"/>
          <p:cNvSpPr>
            <a:spLocks noGrp="1"/>
          </p:cNvSpPr>
          <p:nvPr>
            <p:ph idx="1"/>
          </p:nvPr>
        </p:nvSpPr>
        <p:spPr>
          <a:xfrm>
            <a:off x="972716" y="2060848"/>
            <a:ext cx="7198568" cy="4114800"/>
          </a:xfrm>
        </p:spPr>
        <p:txBody>
          <a:bodyPr/>
          <a:lstStyle/>
          <a:p>
            <a:r>
              <a:rPr lang="sv-SE" sz="2800" dirty="0" smtClean="0"/>
              <a:t>Part som inte gjort invändning får anses ha accepterat ”felet”, se NJA 2013 s. 578.</a:t>
            </a:r>
            <a:endParaRPr lang="sv-SE" sz="2800" dirty="0"/>
          </a:p>
        </p:txBody>
      </p:sp>
    </p:spTree>
    <p:extLst>
      <p:ext uri="{BB962C8B-B14F-4D97-AF65-F5344CB8AC3E}">
        <p14:creationId xmlns:p14="http://schemas.microsoft.com/office/powerpoint/2010/main" val="412398561"/>
      </p:ext>
    </p:extLst>
  </p:cSld>
  <p:clrMapOvr>
    <a:masterClrMapping/>
  </p:clrMapOvr>
  <p:transition spd="slow">
    <p:split orient="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31640" y="609600"/>
            <a:ext cx="6624736" cy="1143000"/>
          </a:xfrm>
        </p:spPr>
        <p:txBody>
          <a:bodyPr/>
          <a:lstStyle/>
          <a:p>
            <a:pPr lvl="0"/>
            <a:r>
              <a:rPr lang="sv-SE" sz="1800" b="1" dirty="0"/>
              <a:t>Om man har vunnit ett skiljemål (eller förlorat) – får man sprida domen till andra?</a:t>
            </a:r>
            <a:br>
              <a:rPr lang="sv-SE" sz="1800" b="1" dirty="0"/>
            </a:br>
            <a:r>
              <a:rPr lang="sv-SE" sz="1800" b="1" dirty="0"/>
              <a:t> </a:t>
            </a:r>
            <a:br>
              <a:rPr lang="sv-SE" sz="1800" b="1" dirty="0"/>
            </a:br>
            <a:endParaRPr lang="sv-SE" sz="1800" b="1" dirty="0"/>
          </a:p>
        </p:txBody>
      </p:sp>
      <p:sp>
        <p:nvSpPr>
          <p:cNvPr id="3" name="Platshållare för innehåll 2"/>
          <p:cNvSpPr>
            <a:spLocks noGrp="1"/>
          </p:cNvSpPr>
          <p:nvPr>
            <p:ph idx="1"/>
          </p:nvPr>
        </p:nvSpPr>
        <p:spPr>
          <a:xfrm>
            <a:off x="1331640" y="1981200"/>
            <a:ext cx="6624736" cy="4114800"/>
          </a:xfrm>
        </p:spPr>
        <p:txBody>
          <a:bodyPr/>
          <a:lstStyle/>
          <a:p>
            <a:r>
              <a:rPr lang="sv-SE" sz="2000" dirty="0"/>
              <a:t>Ja det går bra. Om man nu inte avtalat om sekretess. Goretex gäller (ingen utomstående kan komma in i förfarandet och få information om vad saken gäller men de som är inne – parterna alltså, inte skiljedomarna – kan välja att sprida information till utomstående</a:t>
            </a:r>
            <a:r>
              <a:rPr lang="sv-SE" sz="2000" dirty="0" smtClean="0"/>
              <a:t>).</a:t>
            </a:r>
          </a:p>
          <a:p>
            <a:r>
              <a:rPr lang="sv-SE" sz="2000" dirty="0" smtClean="0"/>
              <a:t>NJA 2000 sid. 538</a:t>
            </a:r>
            <a:endParaRPr lang="sv-SE" sz="2000" dirty="0"/>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3861048"/>
            <a:ext cx="2486025" cy="1838325"/>
          </a:xfrm>
          <a:prstGeom prst="rect">
            <a:avLst/>
          </a:prstGeom>
        </p:spPr>
      </p:pic>
    </p:spTree>
    <p:extLst>
      <p:ext uri="{BB962C8B-B14F-4D97-AF65-F5344CB8AC3E}">
        <p14:creationId xmlns:p14="http://schemas.microsoft.com/office/powerpoint/2010/main" val="15663199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59632" y="609600"/>
            <a:ext cx="7198568" cy="1143000"/>
          </a:xfrm>
        </p:spPr>
        <p:txBody>
          <a:bodyPr/>
          <a:lstStyle/>
          <a:p>
            <a:pPr lvl="0"/>
            <a:r>
              <a:rPr lang="sv-SE" sz="2000" b="1" dirty="0"/>
              <a:t>Får skiljemännen (skiljedomarna) avslöja något om målet för andra? </a:t>
            </a:r>
            <a:br>
              <a:rPr lang="sv-SE" sz="2000" b="1" dirty="0"/>
            </a:br>
            <a:endParaRPr lang="sv-SE" sz="2000" b="1" dirty="0"/>
          </a:p>
        </p:txBody>
      </p:sp>
      <p:sp>
        <p:nvSpPr>
          <p:cNvPr id="3" name="Platshållare för innehåll 2"/>
          <p:cNvSpPr>
            <a:spLocks noGrp="1"/>
          </p:cNvSpPr>
          <p:nvPr>
            <p:ph idx="1"/>
          </p:nvPr>
        </p:nvSpPr>
        <p:spPr>
          <a:xfrm>
            <a:off x="1259632" y="1981200"/>
            <a:ext cx="6624736" cy="4114800"/>
          </a:xfrm>
        </p:spPr>
        <p:txBody>
          <a:bodyPr/>
          <a:lstStyle/>
          <a:p>
            <a:r>
              <a:rPr lang="sv-SE" sz="2000" dirty="0" smtClean="0"/>
              <a:t>Nej, de är bundna av tystnadsplikt.</a:t>
            </a:r>
          </a:p>
          <a:p>
            <a:r>
              <a:rPr lang="sv-SE" sz="2000" dirty="0" smtClean="0"/>
              <a:t>Det finns ingen uttrycklig regel om detta i den svenska lagen om skiljeförfarande. Men det finns en slags konsensus inom skiljemannarätten att en skiljeman inte får yppa något för utomstående. </a:t>
            </a:r>
          </a:p>
          <a:p>
            <a:r>
              <a:rPr lang="sv-SE" sz="2000" dirty="0" smtClean="0"/>
              <a:t>I de flesta institutsregler finns det dock tydliga bestämmelser om sekretess för skiljemännen och institutet. </a:t>
            </a:r>
            <a:endParaRPr lang="sv-SE" sz="20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4509120"/>
            <a:ext cx="2686050" cy="1704975"/>
          </a:xfrm>
          <a:prstGeom prst="rect">
            <a:avLst/>
          </a:prstGeom>
        </p:spPr>
      </p:pic>
    </p:spTree>
    <p:extLst>
      <p:ext uri="{BB962C8B-B14F-4D97-AF65-F5344CB8AC3E}">
        <p14:creationId xmlns:p14="http://schemas.microsoft.com/office/powerpoint/2010/main" val="402996196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Arbetsrättsliga tvister</a:t>
            </a:r>
            <a:endParaRPr lang="sv-SE" dirty="0"/>
          </a:p>
        </p:txBody>
      </p:sp>
      <p:sp>
        <p:nvSpPr>
          <p:cNvPr id="3" name="Platshållare för innehåll 2"/>
          <p:cNvSpPr>
            <a:spLocks noGrp="1"/>
          </p:cNvSpPr>
          <p:nvPr>
            <p:ph idx="1"/>
          </p:nvPr>
        </p:nvSpPr>
        <p:spPr>
          <a:xfrm>
            <a:off x="1295636" y="2924944"/>
            <a:ext cx="6552728" cy="4114800"/>
          </a:xfrm>
        </p:spPr>
        <p:txBody>
          <a:bodyPr/>
          <a:lstStyle/>
          <a:p>
            <a:r>
              <a:rPr lang="sv-SE" sz="2000" b="1" dirty="0"/>
              <a:t>1 kap. 3 </a:t>
            </a:r>
            <a:r>
              <a:rPr lang="sv-SE" sz="2000" b="1" dirty="0" smtClean="0"/>
              <a:t>§ LRA</a:t>
            </a:r>
            <a:endParaRPr lang="sv-SE" sz="2000" b="1" dirty="0"/>
          </a:p>
          <a:p>
            <a:r>
              <a:rPr lang="sv-SE" sz="2000" dirty="0"/>
              <a:t>Tvist som ska handläggas enligt denna lag får i stället genom avtal hänskjutas till avgörande av </a:t>
            </a:r>
            <a:r>
              <a:rPr lang="sv-SE" sz="2000" dirty="0" smtClean="0"/>
              <a:t>skiljemän</a:t>
            </a:r>
            <a:r>
              <a:rPr lang="sv-SE" sz="2000" dirty="0"/>
              <a:t> </a:t>
            </a:r>
            <a:r>
              <a:rPr lang="sv-SE" sz="2000" dirty="0" smtClean="0"/>
              <a:t>(………)</a:t>
            </a:r>
          </a:p>
          <a:p>
            <a:r>
              <a:rPr lang="sv-SE" sz="2000" dirty="0" smtClean="0"/>
              <a:t>Det finns vissa undantag:</a:t>
            </a:r>
          </a:p>
          <a:p>
            <a:r>
              <a:rPr lang="sv-SE" sz="2000" dirty="0" smtClean="0"/>
              <a:t>MBL 31 § (kollektivavtals ogiltighet)</a:t>
            </a:r>
          </a:p>
          <a:p>
            <a:r>
              <a:rPr lang="sv-SE" sz="2000" dirty="0" smtClean="0"/>
              <a:t>Föreningsrättstvister</a:t>
            </a:r>
          </a:p>
          <a:p>
            <a:r>
              <a:rPr lang="sv-SE" sz="2000" dirty="0" smtClean="0"/>
              <a:t>Diskrimineringstvister</a:t>
            </a:r>
            <a:endParaRPr lang="sv-SE" sz="2000" dirty="0"/>
          </a:p>
          <a:p>
            <a:endParaRPr lang="sv-SE" dirty="0" smtClean="0"/>
          </a:p>
        </p:txBody>
      </p:sp>
    </p:spTree>
    <p:extLst>
      <p:ext uri="{BB962C8B-B14F-4D97-AF65-F5344CB8AC3E}">
        <p14:creationId xmlns:p14="http://schemas.microsoft.com/office/powerpoint/2010/main" val="23600827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Lite rättsfall</a:t>
            </a:r>
            <a:endParaRPr lang="sv-SE" dirty="0"/>
          </a:p>
        </p:txBody>
      </p:sp>
      <p:sp>
        <p:nvSpPr>
          <p:cNvPr id="3" name="Platshållare för innehåll 2"/>
          <p:cNvSpPr>
            <a:spLocks noGrp="1"/>
          </p:cNvSpPr>
          <p:nvPr>
            <p:ph idx="1"/>
          </p:nvPr>
        </p:nvSpPr>
        <p:spPr>
          <a:xfrm>
            <a:off x="1331640" y="1981200"/>
            <a:ext cx="6624736" cy="4114800"/>
          </a:xfrm>
        </p:spPr>
        <p:txBody>
          <a:bodyPr/>
          <a:lstStyle/>
          <a:p>
            <a:r>
              <a:rPr lang="sv-SE" sz="2400" dirty="0" smtClean="0"/>
              <a:t>AD 1978 nr 83 </a:t>
            </a:r>
            <a:r>
              <a:rPr lang="sv-SE" sz="1600" dirty="0" smtClean="0"/>
              <a:t>(portalmål om att skiljeklausuler i sig är OK)</a:t>
            </a:r>
          </a:p>
          <a:p>
            <a:r>
              <a:rPr lang="sv-SE" sz="2400" dirty="0" smtClean="0"/>
              <a:t>AD 1987 nr 165 </a:t>
            </a:r>
            <a:r>
              <a:rPr lang="sv-SE" sz="1800" dirty="0" smtClean="0"/>
              <a:t>(jämkning enligt 36 § </a:t>
            </a:r>
            <a:r>
              <a:rPr lang="sv-SE" sz="1800" dirty="0" err="1" smtClean="0"/>
              <a:t>Avtalsl</a:t>
            </a:r>
            <a:r>
              <a:rPr lang="sv-SE" sz="1800" dirty="0" smtClean="0"/>
              <a:t>?)</a:t>
            </a:r>
          </a:p>
          <a:p>
            <a:r>
              <a:rPr lang="sv-SE" sz="2400" dirty="0" smtClean="0"/>
              <a:t>AD 2005 nr 59 </a:t>
            </a:r>
            <a:r>
              <a:rPr lang="sv-SE" sz="1800" dirty="0" smtClean="0"/>
              <a:t>(oklar klausul ej bindande)</a:t>
            </a:r>
          </a:p>
          <a:p>
            <a:r>
              <a:rPr lang="sv-SE" sz="2400" dirty="0" smtClean="0"/>
              <a:t>AD 2002 nr 137 </a:t>
            </a:r>
            <a:r>
              <a:rPr lang="sv-SE" sz="1600" dirty="0" smtClean="0"/>
              <a:t>(oorganiserade AT bundna av skiljeklausuler, i KA? Inte om de ej uppmärksammats på detta)</a:t>
            </a:r>
          </a:p>
          <a:p>
            <a:r>
              <a:rPr lang="sv-SE" sz="2400" dirty="0" smtClean="0"/>
              <a:t>AD 2002 nr 72 </a:t>
            </a:r>
            <a:r>
              <a:rPr lang="sv-SE" sz="1800" dirty="0" smtClean="0"/>
              <a:t>(bank; klausulen ansågs vara del i det enskilda avtalet och bindande för AT)</a:t>
            </a:r>
            <a:endParaRPr lang="sv-SE" sz="1800" dirty="0"/>
          </a:p>
        </p:txBody>
      </p:sp>
    </p:spTree>
    <p:extLst>
      <p:ext uri="{BB962C8B-B14F-4D97-AF65-F5344CB8AC3E}">
        <p14:creationId xmlns:p14="http://schemas.microsoft.com/office/powerpoint/2010/main" val="2262991768"/>
      </p:ext>
    </p:extLst>
  </p:cSld>
  <p:clrMapOvr>
    <a:masterClrMapping/>
  </p:clrMapOvr>
  <p:transition spd="slow">
    <p:split orient="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lvl="0"/>
            <a:r>
              <a:rPr lang="sv-SE" sz="2400" b="1" dirty="0"/>
              <a:t>Vad utmärker skiljetvister i </a:t>
            </a:r>
            <a:r>
              <a:rPr lang="sv-SE" sz="2400" b="1" u="sng" dirty="0"/>
              <a:t>arbetsrättsliga</a:t>
            </a:r>
            <a:r>
              <a:rPr lang="sv-SE" sz="2400" b="1" dirty="0"/>
              <a:t> mål? </a:t>
            </a:r>
            <a:r>
              <a:rPr lang="sv-SE" b="1" dirty="0"/>
              <a:t/>
            </a:r>
            <a:br>
              <a:rPr lang="sv-SE" b="1" dirty="0"/>
            </a:br>
            <a:endParaRPr lang="sv-SE" b="1" dirty="0"/>
          </a:p>
        </p:txBody>
      </p:sp>
      <p:sp>
        <p:nvSpPr>
          <p:cNvPr id="3" name="Platshållare för innehåll 2"/>
          <p:cNvSpPr>
            <a:spLocks noGrp="1"/>
          </p:cNvSpPr>
          <p:nvPr>
            <p:ph idx="1"/>
          </p:nvPr>
        </p:nvSpPr>
        <p:spPr>
          <a:xfrm>
            <a:off x="1331640" y="1981200"/>
            <a:ext cx="6480720" cy="4114800"/>
          </a:xfrm>
        </p:spPr>
        <p:txBody>
          <a:bodyPr/>
          <a:lstStyle/>
          <a:p>
            <a:r>
              <a:rPr lang="sv-SE" sz="2000" dirty="0"/>
              <a:t>T</a:t>
            </a:r>
            <a:r>
              <a:rPr lang="sv-SE" sz="2000" dirty="0" smtClean="0"/>
              <a:t>vister </a:t>
            </a:r>
            <a:r>
              <a:rPr lang="sv-SE" sz="2000" dirty="0"/>
              <a:t>mellan VD (eller andra ledande befattningshavare) och arbetsgivarbolaget </a:t>
            </a:r>
            <a:r>
              <a:rPr lang="sv-SE" sz="2000" dirty="0" smtClean="0"/>
              <a:t>går ofta till </a:t>
            </a:r>
            <a:r>
              <a:rPr lang="sv-SE" sz="2000" dirty="0"/>
              <a:t>skiljedom. Här uppkommer ofta en konkret fråga, nämligen vilken av parterna som ska stå för kostnaderna i målet till slut.   </a:t>
            </a:r>
            <a:endParaRPr lang="sv-SE" sz="2000" dirty="0" smtClean="0"/>
          </a:p>
          <a:p>
            <a:r>
              <a:rPr lang="sv-SE" sz="2000" dirty="0" smtClean="0"/>
              <a:t>Det är betydligt dyrare att låta en skiljenämnd avgöra en tvist än att gå till de allmänna domstolarna. Skillnaden är att skiljedomarna ska ha arvode, till skillnad från statligt anställda domare.   </a:t>
            </a:r>
            <a:endParaRPr lang="sv-SE" sz="2000" dirty="0"/>
          </a:p>
          <a:p>
            <a:pPr marL="0" indent="0">
              <a:buNone/>
            </a:pPr>
            <a:r>
              <a:rPr lang="sv-SE" dirty="0"/>
              <a:t> </a:t>
            </a:r>
          </a:p>
          <a:p>
            <a:endParaRPr lang="sv-SE" dirty="0"/>
          </a:p>
        </p:txBody>
      </p:sp>
    </p:spTree>
    <p:extLst>
      <p:ext uri="{BB962C8B-B14F-4D97-AF65-F5344CB8AC3E}">
        <p14:creationId xmlns:p14="http://schemas.microsoft.com/office/powerpoint/2010/main" val="144409672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smtClean="0"/>
              <a:t>Kostnadsfördelningen i arbetsrättsliga mål</a:t>
            </a:r>
            <a:endParaRPr lang="sv-SE" sz="2400" dirty="0"/>
          </a:p>
        </p:txBody>
      </p:sp>
      <p:sp>
        <p:nvSpPr>
          <p:cNvPr id="3" name="Platshållare för innehåll 2"/>
          <p:cNvSpPr>
            <a:spLocks noGrp="1"/>
          </p:cNvSpPr>
          <p:nvPr>
            <p:ph idx="1"/>
          </p:nvPr>
        </p:nvSpPr>
        <p:spPr>
          <a:xfrm>
            <a:off x="1403648" y="1981200"/>
            <a:ext cx="6552728" cy="4114800"/>
          </a:xfrm>
        </p:spPr>
        <p:txBody>
          <a:bodyPr/>
          <a:lstStyle/>
          <a:p>
            <a:r>
              <a:rPr lang="sv-SE" sz="2000" dirty="0" smtClean="0"/>
              <a:t>Till exempel tvister med arbetstagare eller konsulter med enskild firma</a:t>
            </a:r>
          </a:p>
          <a:p>
            <a:r>
              <a:rPr lang="sv-SE" sz="2000" dirty="0" smtClean="0"/>
              <a:t>Grundregeln är att förlorande part betalar alla kostnader inklusive motpartens ombud</a:t>
            </a:r>
          </a:p>
          <a:p>
            <a:r>
              <a:rPr lang="sv-SE" sz="2000" dirty="0" smtClean="0"/>
              <a:t>För att en skiljeklausul inte ska betraktas som oskäligt betungande för den svagare parten, föreskrivs ofta att den starkare parten ska svara för arvodet till skiljenämnden, oavsett utgången i målet.</a:t>
            </a:r>
          </a:p>
          <a:p>
            <a:r>
              <a:rPr lang="sv-SE" sz="2000" dirty="0" smtClean="0"/>
              <a:t>ADs praxis är dock inte entydig.</a:t>
            </a:r>
            <a:endParaRPr lang="sv-SE" sz="2000" dirty="0"/>
          </a:p>
        </p:txBody>
      </p:sp>
    </p:spTree>
    <p:extLst>
      <p:ext uri="{BB962C8B-B14F-4D97-AF65-F5344CB8AC3E}">
        <p14:creationId xmlns:p14="http://schemas.microsoft.com/office/powerpoint/2010/main" val="10795622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Exempel på skrivning om kostnaderna</a:t>
            </a:r>
            <a:endParaRPr lang="sv-SE" sz="2800" dirty="0"/>
          </a:p>
        </p:txBody>
      </p:sp>
      <p:sp>
        <p:nvSpPr>
          <p:cNvPr id="3" name="Platshållare för innehåll 2"/>
          <p:cNvSpPr>
            <a:spLocks noGrp="1"/>
          </p:cNvSpPr>
          <p:nvPr>
            <p:ph idx="1"/>
          </p:nvPr>
        </p:nvSpPr>
        <p:spPr>
          <a:xfrm>
            <a:off x="1331640" y="1981200"/>
            <a:ext cx="6624736" cy="4114800"/>
          </a:xfrm>
        </p:spPr>
        <p:txBody>
          <a:bodyPr/>
          <a:lstStyle/>
          <a:p>
            <a:r>
              <a:rPr lang="sv-SE" sz="2400" i="1" dirty="0" smtClean="0"/>
              <a:t>Bolaget ska, oaktat tvistens utgång, stå för samtliga ersättningar och andra kostnader hänförliga till skiljenämnden och skiljedomsinstitutet. Detta förutsätter dock att Arbetstagaren har haft skälig anledning att få sin sak prövad och att Arbetstagaren inte genom vårdslös processföring har orsakat onödiga sådana kostnader.</a:t>
            </a:r>
            <a:endParaRPr lang="sv-SE" sz="2400" i="1" dirty="0"/>
          </a:p>
        </p:txBody>
      </p:sp>
    </p:spTree>
    <p:extLst>
      <p:ext uri="{BB962C8B-B14F-4D97-AF65-F5344CB8AC3E}">
        <p14:creationId xmlns:p14="http://schemas.microsoft.com/office/powerpoint/2010/main" val="1910109901"/>
      </p:ext>
    </p:extLst>
  </p:cSld>
  <p:clrMapOvr>
    <a:masterClrMapping/>
  </p:clrMapOvr>
  <p:transition spd="slow">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1691680" y="548680"/>
            <a:ext cx="6908304" cy="1109985"/>
          </a:xfrm>
        </p:spPr>
        <p:txBody>
          <a:bodyPr/>
          <a:lstStyle/>
          <a:p>
            <a:pPr algn="l"/>
            <a:r>
              <a:rPr lang="sv-SE" sz="3200" b="1" dirty="0" smtClean="0"/>
              <a:t>Avslutning och frågor</a:t>
            </a:r>
            <a:endParaRPr lang="sv-SE" sz="32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302" y="2420888"/>
            <a:ext cx="2521396" cy="2521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917909"/>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Tvisten måste vara ”skiljedomsmässig”</a:t>
            </a:r>
            <a:endParaRPr lang="sv-SE" sz="2800" dirty="0"/>
          </a:p>
        </p:txBody>
      </p:sp>
      <p:sp>
        <p:nvSpPr>
          <p:cNvPr id="3" name="Platshållare för innehåll 2"/>
          <p:cNvSpPr>
            <a:spLocks noGrp="1"/>
          </p:cNvSpPr>
          <p:nvPr>
            <p:ph idx="1"/>
          </p:nvPr>
        </p:nvSpPr>
        <p:spPr>
          <a:xfrm>
            <a:off x="1331640" y="1981200"/>
            <a:ext cx="6408712" cy="4114800"/>
          </a:xfrm>
        </p:spPr>
        <p:txBody>
          <a:bodyPr/>
          <a:lstStyle/>
          <a:p>
            <a:r>
              <a:rPr lang="sv-SE" sz="2400" dirty="0" smtClean="0"/>
              <a:t>Enkelt uttryckt kan parter träffa avtal om skiljeförfarande i sådana frågor som de fritt kan träffa förlikning om. </a:t>
            </a:r>
          </a:p>
          <a:p>
            <a:r>
              <a:rPr lang="sv-SE" sz="2400" dirty="0" err="1" smtClean="0"/>
              <a:t>Indispositiva</a:t>
            </a:r>
            <a:r>
              <a:rPr lang="sv-SE" sz="2400" dirty="0" smtClean="0"/>
              <a:t> frågor kan inte avgöras genom skiljedom. Till exempel mål om äktenskapsskillnad, faderskap och tvister om vissa fastighetsrättsliga frågor.</a:t>
            </a:r>
          </a:p>
          <a:p>
            <a:r>
              <a:rPr lang="sv-SE" sz="2400" dirty="0" smtClean="0"/>
              <a:t>Konkurrensrättsliga aspekter är delvis skiljedomsmässiga, delvis inte.</a:t>
            </a:r>
          </a:p>
        </p:txBody>
      </p:sp>
    </p:spTree>
    <p:extLst>
      <p:ext uri="{BB962C8B-B14F-4D97-AF65-F5344CB8AC3E}">
        <p14:creationId xmlns:p14="http://schemas.microsoft.com/office/powerpoint/2010/main" val="24028971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smtClean="0"/>
              <a:t>Mera om skiljedomsmässighet</a:t>
            </a:r>
            <a:endParaRPr lang="sv-SE" sz="3200" dirty="0"/>
          </a:p>
        </p:txBody>
      </p:sp>
      <p:sp>
        <p:nvSpPr>
          <p:cNvPr id="3" name="Platshållare för innehåll 2"/>
          <p:cNvSpPr>
            <a:spLocks noGrp="1"/>
          </p:cNvSpPr>
          <p:nvPr>
            <p:ph idx="1"/>
          </p:nvPr>
        </p:nvSpPr>
        <p:spPr>
          <a:xfrm>
            <a:off x="1331640" y="1981200"/>
            <a:ext cx="6624736" cy="4114800"/>
          </a:xfrm>
        </p:spPr>
        <p:txBody>
          <a:bodyPr/>
          <a:lstStyle/>
          <a:p>
            <a:r>
              <a:rPr lang="sv-SE" sz="2400" dirty="0" smtClean="0"/>
              <a:t>Konsumenttvister ska i princip inte kunna avgöras i skiljenämnd, se 6 § LSF.</a:t>
            </a:r>
          </a:p>
          <a:p>
            <a:r>
              <a:rPr lang="sv-SE" sz="2400" dirty="0" smtClean="0"/>
              <a:t>Även vissa arbetsrättsliga mål</a:t>
            </a:r>
            <a:endParaRPr lang="sv-SE" sz="2400" dirty="0"/>
          </a:p>
        </p:txBody>
      </p:sp>
    </p:spTree>
    <p:extLst>
      <p:ext uri="{BB962C8B-B14F-4D97-AF65-F5344CB8AC3E}">
        <p14:creationId xmlns:p14="http://schemas.microsoft.com/office/powerpoint/2010/main" val="4256775089"/>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a:spLocks noGrp="1" noChangeArrowheads="1"/>
          </p:cNvSpPr>
          <p:nvPr>
            <p:ph type="title"/>
          </p:nvPr>
        </p:nvSpPr>
        <p:spPr>
          <a:xfrm>
            <a:off x="1691680" y="609600"/>
            <a:ext cx="6264696" cy="1143000"/>
          </a:xfrm>
        </p:spPr>
        <p:txBody>
          <a:bodyPr/>
          <a:lstStyle/>
          <a:p>
            <a:pPr algn="l" eaLnBrk="1" hangingPunct="1"/>
            <a:r>
              <a:rPr lang="sv-SE" sz="3000" b="1" dirty="0" smtClean="0">
                <a:solidFill>
                  <a:schemeClr val="tx1"/>
                </a:solidFill>
              </a:rPr>
              <a:t>Vad är bäst – domstol eller skiljeförfarande?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772" y="2204864"/>
            <a:ext cx="4104456" cy="3224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är det för fel på vanliga domstolar??</a:t>
            </a:r>
            <a:endParaRPr lang="sv-SE" dirty="0"/>
          </a:p>
        </p:txBody>
      </p:sp>
      <p:sp>
        <p:nvSpPr>
          <p:cNvPr id="3" name="Platshållare för innehåll 2"/>
          <p:cNvSpPr>
            <a:spLocks noGrp="1"/>
          </p:cNvSpPr>
          <p:nvPr>
            <p:ph idx="1"/>
          </p:nvPr>
        </p:nvSpPr>
        <p:spPr>
          <a:xfrm>
            <a:off x="1331640" y="2420888"/>
            <a:ext cx="6336704" cy="3682752"/>
          </a:xfrm>
        </p:spPr>
        <p:txBody>
          <a:bodyPr/>
          <a:lstStyle/>
          <a:p>
            <a:r>
              <a:rPr lang="sv-SE" sz="2000" dirty="0" smtClean="0"/>
              <a:t>Tar ofta ganska lång tid (officiell statistik 7 månader för tvistemål i TR men nog ”glädjesiffror”)</a:t>
            </a:r>
          </a:p>
          <a:p>
            <a:r>
              <a:rPr lang="sv-SE" sz="2000" dirty="0" smtClean="0"/>
              <a:t>Man kan inte välja domare</a:t>
            </a:r>
          </a:p>
          <a:p>
            <a:r>
              <a:rPr lang="sv-SE" sz="2000" dirty="0" smtClean="0"/>
              <a:t>Parterna har inget inflytande över hur tvisten handläggs</a:t>
            </a:r>
          </a:p>
          <a:p>
            <a:r>
              <a:rPr lang="sv-SE" sz="2000" dirty="0" smtClean="0"/>
              <a:t>Man kan inte välja språk</a:t>
            </a:r>
          </a:p>
          <a:p>
            <a:r>
              <a:rPr lang="sv-SE" sz="2000" dirty="0" smtClean="0"/>
              <a:t>Viss risk att (internationella) mål kastas ut från allmän domstol (</a:t>
            </a:r>
            <a:r>
              <a:rPr lang="sv-SE" sz="2000" i="1" dirty="0" smtClean="0"/>
              <a:t>forum non </a:t>
            </a:r>
            <a:r>
              <a:rPr lang="sv-SE" sz="2000" i="1" dirty="0" err="1" smtClean="0"/>
              <a:t>conveniens</a:t>
            </a:r>
            <a:r>
              <a:rPr lang="sv-SE" sz="2000" dirty="0" smtClean="0"/>
              <a:t>)</a:t>
            </a:r>
          </a:p>
          <a:p>
            <a:r>
              <a:rPr lang="sv-SE" sz="2000" dirty="0" smtClean="0"/>
              <a:t>Konkurrenter eller media kan få insyn</a:t>
            </a:r>
            <a:endParaRPr lang="sv-SE" sz="2000" dirty="0"/>
          </a:p>
        </p:txBody>
      </p:sp>
    </p:spTree>
    <p:extLst>
      <p:ext uri="{BB962C8B-B14F-4D97-AF65-F5344CB8AC3E}">
        <p14:creationId xmlns:p14="http://schemas.microsoft.com/office/powerpoint/2010/main" val="6004476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formgivning">
  <a:themeElements>
    <a:clrScheme name="Standardformgiv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formgivn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Tvistelösning (Handelskammaren oktober 2013) Slutlig 20131010 JS</Template>
  <TotalTime>458</TotalTime>
  <Words>2828</Words>
  <Application>Microsoft Office PowerPoint</Application>
  <PresentationFormat>Bildspel på skärmen (4:3)</PresentationFormat>
  <Paragraphs>239</Paragraphs>
  <Slides>58</Slides>
  <Notes>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58</vt:i4>
      </vt:variant>
    </vt:vector>
  </HeadingPairs>
  <TitlesOfParts>
    <vt:vector size="63" baseType="lpstr">
      <vt:lpstr>Arial</vt:lpstr>
      <vt:lpstr>Calibri</vt:lpstr>
      <vt:lpstr>Times New Roman</vt:lpstr>
      <vt:lpstr>Wingdings</vt:lpstr>
      <vt:lpstr>Standardformgivning</vt:lpstr>
      <vt:lpstr>Om skiljeförfaranden, även i arbetsrättsliga ärenden  </vt:lpstr>
      <vt:lpstr>Disposition</vt:lpstr>
      <vt:lpstr>Advokatbyrån Sigeman &amp; Co</vt:lpstr>
      <vt:lpstr>Olika tvistelösningsmetoder</vt:lpstr>
      <vt:lpstr>Vad är ett skiljeförfarande?</vt:lpstr>
      <vt:lpstr>Tvisten måste vara ”skiljedomsmässig”</vt:lpstr>
      <vt:lpstr>Mera om skiljedomsmässighet</vt:lpstr>
      <vt:lpstr>Vad är bäst – domstol eller skiljeförfarande?</vt:lpstr>
      <vt:lpstr>Vad är det för fel på vanliga domstolar??</vt:lpstr>
      <vt:lpstr>Verkställighet </vt:lpstr>
      <vt:lpstr>Verkställighet, fortsättning</vt:lpstr>
      <vt:lpstr>Vilka regler finns det om skiljeförfaranden? </vt:lpstr>
      <vt:lpstr>Olika institut, forts.</vt:lpstr>
      <vt:lpstr>PowerPoint-presentation</vt:lpstr>
      <vt:lpstr>PowerPoint-presentation</vt:lpstr>
      <vt:lpstr>Konventionsgrundade skiljeförfaranden</vt:lpstr>
      <vt:lpstr>UNCITRAL</vt:lpstr>
      <vt:lpstr>Ad hoc eller institut?</vt:lpstr>
      <vt:lpstr>Hur går det till? </vt:lpstr>
      <vt:lpstr>Skiljeklausul, exempel</vt:lpstr>
      <vt:lpstr>”ad hoc”</vt:lpstr>
      <vt:lpstr>Om part inte anser att skiljeavtalet gäller och stämmer i tingsrätten </vt:lpstr>
      <vt:lpstr>Fortsättning…</vt:lpstr>
      <vt:lpstr>Om part B inte utser någon skiljeman (och annan obstruktion)?</vt:lpstr>
      <vt:lpstr>Fortsättning…</vt:lpstr>
      <vt:lpstr>Fortsättning….</vt:lpstr>
      <vt:lpstr>Förskott på arvode</vt:lpstr>
      <vt:lpstr>Fortsättning….</vt:lpstr>
      <vt:lpstr>Inför slutförhandlingen</vt:lpstr>
      <vt:lpstr>Fortsättning….</vt:lpstr>
      <vt:lpstr>Fortsättning…..</vt:lpstr>
      <vt:lpstr>Fortsättning…..</vt:lpstr>
      <vt:lpstr>Vad är ett förenklat skiljeförfarande? </vt:lpstr>
      <vt:lpstr>Förenklat, fortsättning</vt:lpstr>
      <vt:lpstr>Hur många skiljeförfaranden äger rum i Sverige varje år?  </vt:lpstr>
      <vt:lpstr>Vad kostar ett skiljeförfarande? </vt:lpstr>
      <vt:lpstr>Kostnaderna kan vara av olika slag</vt:lpstr>
      <vt:lpstr>Mera om kostnaderna</vt:lpstr>
      <vt:lpstr>Exempel</vt:lpstr>
      <vt:lpstr>Rättsskyddet – vad innebär det?</vt:lpstr>
      <vt:lpstr>Rättsskydd är det som är intressant för företag</vt:lpstr>
      <vt:lpstr>Rättshjälpen är för privatpersoner</vt:lpstr>
      <vt:lpstr>Varför får man så sällan läsa domar i skiljeförfaranden? </vt:lpstr>
      <vt:lpstr>Finns det saker som en skiljedomare inte kan göra (men som en vanlig domare kan)? </vt:lpstr>
      <vt:lpstr>Edition, forts.</vt:lpstr>
      <vt:lpstr>Vittnesförhör under ed?</vt:lpstr>
      <vt:lpstr>Är det inte dåligt att man inte kan överklaga en skiljedom? </vt:lpstr>
      <vt:lpstr>Men om dom har dömt helt åt skogen?? </vt:lpstr>
      <vt:lpstr>Ogiltighet och klander</vt:lpstr>
      <vt:lpstr>klander….</vt:lpstr>
      <vt:lpstr>Om man har vunnit ett skiljemål (eller förlorat) – får man sprida domen till andra?   </vt:lpstr>
      <vt:lpstr>Får skiljemännen (skiljedomarna) avslöja något om målet för andra?  </vt:lpstr>
      <vt:lpstr>Arbetsrättsliga tvister</vt:lpstr>
      <vt:lpstr>Lite rättsfall</vt:lpstr>
      <vt:lpstr>Vad utmärker skiljetvister i arbetsrättsliga mål?  </vt:lpstr>
      <vt:lpstr>Kostnadsfördelningen i arbetsrättsliga mål</vt:lpstr>
      <vt:lpstr>Exempel på skrivning om kostnaderna</vt:lpstr>
      <vt:lpstr>Avslutning och frågor</vt:lpstr>
    </vt:vector>
  </TitlesOfParts>
  <Company>Advokatbyrån Sigeman &amp; 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Tvistelösning och hur du undviker att hamna i tvist</dc:title>
  <dc:creator>Johan Sigeman</dc:creator>
  <cp:lastModifiedBy>Johan Sigeman</cp:lastModifiedBy>
  <cp:revision>220</cp:revision>
  <cp:lastPrinted>2013-04-11T06:42:19Z</cp:lastPrinted>
  <dcterms:created xsi:type="dcterms:W3CDTF">2015-10-08T12:48:51Z</dcterms:created>
  <dcterms:modified xsi:type="dcterms:W3CDTF">2015-12-03T10:53:12Z</dcterms:modified>
</cp:coreProperties>
</file>