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8" r:id="rId6"/>
    <p:sldId id="283" r:id="rId7"/>
    <p:sldId id="284" r:id="rId8"/>
    <p:sldId id="285" r:id="rId9"/>
    <p:sldId id="288" r:id="rId10"/>
    <p:sldId id="286" r:id="rId11"/>
    <p:sldId id="287" r:id="rId12"/>
    <p:sldId id="261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64" r:id="rId21"/>
    <p:sldId id="274" r:id="rId22"/>
    <p:sldId id="265" r:id="rId23"/>
  </p:sldIdLst>
  <p:sldSz cx="9756775" cy="7305675"/>
  <p:notesSz cx="6735763" cy="9866313"/>
  <p:defaultTextStyle>
    <a:defPPr>
      <a:defRPr lang="en-US"/>
    </a:defPPr>
    <a:lvl1pPr marL="0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467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4933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2400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9867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7333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4800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2266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99733" algn="l" defTabSz="4874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E35"/>
    <a:srgbClr val="006B6E"/>
    <a:srgbClr val="004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914" y="-798"/>
      </p:cViewPr>
      <p:guideLst>
        <p:guide orient="horz" pos="2301"/>
        <p:guide pos="30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A03BD-F2D4-2943-923F-076807CEA5E8}" type="datetimeFigureOut">
              <a:rPr lang="sv-SE" smtClean="0"/>
              <a:t>2013-11-20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D6B1C-A07B-FC44-92C7-0A95B216FE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628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2B9E5-73B1-1B4A-89E3-DE5BF1806AB0}" type="datetimeFigureOut">
              <a:rPr lang="sv-SE" smtClean="0"/>
              <a:t>2013-11-20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9775"/>
            <a:ext cx="49418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5FB2F-B6B5-1B4E-8963-F271E6D80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2405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akgrund_grön_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8400" cy="731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516" y="1910076"/>
            <a:ext cx="6829744" cy="2118846"/>
          </a:xfrm>
        </p:spPr>
        <p:txBody>
          <a:bodyPr tIns="97200" anchor="b" anchorCtr="0">
            <a:normAutofit/>
          </a:bodyPr>
          <a:lstStyle>
            <a:lvl1pPr algn="ctr">
              <a:lnSpc>
                <a:spcPct val="100000"/>
              </a:lnSpc>
              <a:defRPr sz="6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000" y="6811200"/>
            <a:ext cx="690662" cy="3889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Bildobjekt 7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350" y="6666676"/>
            <a:ext cx="1661327" cy="532654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63516" y="4035772"/>
            <a:ext cx="6829743" cy="1867006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BD1E35"/>
                </a:solidFill>
              </a:defRPr>
            </a:lvl1pPr>
            <a:lvl2pPr marL="48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4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9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7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2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4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ella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758" y="2040460"/>
            <a:ext cx="8293259" cy="1565985"/>
          </a:xfrm>
        </p:spPr>
        <p:txBody>
          <a:bodyPr anchor="b" anchorCtr="0">
            <a:normAutofit/>
          </a:bodyPr>
          <a:lstStyle>
            <a:lvl1pPr algn="ctr">
              <a:defRPr sz="5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516" y="3733866"/>
            <a:ext cx="6829743" cy="1867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8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4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9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7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2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00" y="6811200"/>
            <a:ext cx="690662" cy="388960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97200" bIns="50400">
            <a:normAutofit/>
          </a:bodyPr>
          <a:lstStyle>
            <a:lvl1pPr>
              <a:defRPr sz="4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00" y="6811200"/>
            <a:ext cx="690662" cy="3889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97200" bIns="50400">
            <a:norm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00" y="6811200"/>
            <a:ext cx="690662" cy="388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B6E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1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spalt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87839" y="1704658"/>
            <a:ext cx="4309242" cy="48214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9694" y="1704658"/>
            <a:ext cx="4309242" cy="48214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B6E"/>
                </a:solidFill>
              </a:defRPr>
            </a:lvl1pPr>
          </a:lstStyle>
          <a:p>
            <a:fld id="{DCE09E4B-8A98-7E4C-B879-233FBDABE07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6191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spalt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87839" y="1704658"/>
            <a:ext cx="4309242" cy="48214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9694" y="1704658"/>
            <a:ext cx="4309242" cy="48214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B6E"/>
                </a:solidFill>
              </a:defRPr>
            </a:lvl1pPr>
          </a:lstStyle>
          <a:p>
            <a:fld id="{DCE09E4B-8A98-7E4C-B879-233FBDABE07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047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bakgrund_beige_small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756775" cy="731758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839" y="292566"/>
            <a:ext cx="8781098" cy="1217613"/>
          </a:xfrm>
          <a:prstGeom prst="rect">
            <a:avLst/>
          </a:prstGeom>
        </p:spPr>
        <p:txBody>
          <a:bodyPr vert="horz" lIns="97493" tIns="97200" rIns="97493" bIns="48747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839" y="1704658"/>
            <a:ext cx="8781098" cy="4821408"/>
          </a:xfrm>
          <a:prstGeom prst="rect">
            <a:avLst/>
          </a:prstGeom>
        </p:spPr>
        <p:txBody>
          <a:bodyPr vert="horz" lIns="97493" tIns="48747" rIns="97493" bIns="487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000" y="6812573"/>
            <a:ext cx="690662" cy="388960"/>
          </a:xfrm>
          <a:prstGeom prst="rect">
            <a:avLst/>
          </a:prstGeom>
        </p:spPr>
        <p:txBody>
          <a:bodyPr vert="horz" lIns="97493" tIns="48747" rIns="97493" bIns="48747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ildobjekt 7" descr="logo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350" y="6666676"/>
            <a:ext cx="1661327" cy="53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  <p:sldLayoutId id="2147493466" r:id="rId2"/>
    <p:sldLayoutId id="2147493456" r:id="rId3"/>
    <p:sldLayoutId id="2147493457" r:id="rId4"/>
    <p:sldLayoutId id="2147493462" r:id="rId5"/>
    <p:sldLayoutId id="2147493464" r:id="rId6"/>
    <p:sldLayoutId id="214749346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87467" rtl="0" eaLnBrk="1" latinLnBrk="0" hangingPunct="1">
        <a:spcBef>
          <a:spcPct val="0"/>
        </a:spcBef>
        <a:buNone/>
        <a:defRPr sz="4500" kern="1200">
          <a:solidFill>
            <a:srgbClr val="006B6E"/>
          </a:solidFill>
          <a:latin typeface="+mj-lt"/>
          <a:ea typeface="+mj-ea"/>
          <a:cs typeface="+mj-cs"/>
        </a:defRPr>
      </a:lvl1pPr>
    </p:titleStyle>
    <p:bodyStyle>
      <a:lvl1pPr marL="365600" indent="-365600" algn="l" defTabSz="48746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92133" indent="-304667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218667" indent="-243733" algn="l" defTabSz="487467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805300" indent="-342900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rgbClr val="006B6E"/>
          </a:solidFill>
          <a:latin typeface="+mn-lt"/>
          <a:ea typeface="+mn-ea"/>
          <a:cs typeface="+mn-cs"/>
        </a:defRPr>
      </a:lvl4pPr>
      <a:lvl5pPr marL="2292767" indent="-342900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rgbClr val="006B6E"/>
          </a:solidFill>
          <a:latin typeface="+mn-lt"/>
          <a:ea typeface="+mn-ea"/>
          <a:cs typeface="+mn-cs"/>
        </a:defRPr>
      </a:lvl5pPr>
      <a:lvl6pPr marL="2681067" indent="-243733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8533" indent="-243733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6000" indent="-243733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43466" indent="-243733" algn="l" defTabSz="48746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467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4933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400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9867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333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4800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266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9733" algn="l" defTabSz="4874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5851" y="905241"/>
            <a:ext cx="7747279" cy="2118846"/>
          </a:xfrm>
        </p:spPr>
        <p:txBody>
          <a:bodyPr>
            <a:noAutofit/>
          </a:bodyPr>
          <a:lstStyle/>
          <a:p>
            <a:r>
              <a:rPr lang="sv-SE" sz="4800" dirty="0" smtClean="0"/>
              <a:t>Arbetsrättsliga Föreningen </a:t>
            </a:r>
            <a:br>
              <a:rPr lang="sv-SE" sz="4800" dirty="0" smtClean="0"/>
            </a:br>
            <a:r>
              <a:rPr lang="sv-SE" sz="4800" dirty="0" smtClean="0"/>
              <a:t>i Södra Sverige, 2013</a:t>
            </a:r>
            <a:endParaRPr lang="sv-SE" sz="480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>
          <a:xfrm>
            <a:off x="974691" y="3326005"/>
            <a:ext cx="8259744" cy="2773344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v-SE" sz="4500" dirty="0"/>
              <a:t>Arbetsdomstolens domar under året, ett urval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4500" dirty="0"/>
              <a:t>Något från EU-domstolen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v-SE" sz="4500" dirty="0" smtClean="0"/>
              <a:t>Kort om lagstiftning, utredningar </a:t>
            </a:r>
            <a:r>
              <a:rPr lang="sv-SE" sz="4500" dirty="0"/>
              <a:t>och förslag</a:t>
            </a:r>
          </a:p>
          <a:p>
            <a:endParaRPr lang="sv-SE" sz="4500" dirty="0"/>
          </a:p>
          <a:p>
            <a:r>
              <a:rPr lang="sv-SE" sz="4500" dirty="0"/>
              <a:t>Jonas Stålnacke, </a:t>
            </a:r>
            <a:r>
              <a:rPr lang="sv-SE" sz="4500" dirty="0" err="1"/>
              <a:t>Fastigo</a:t>
            </a:r>
            <a:endParaRPr lang="sv-SE" sz="45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128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Föreningsrättskränkning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2013 nr 5, ingen middag för fackmedlemmar</a:t>
            </a:r>
          </a:p>
          <a:p>
            <a:r>
              <a:rPr lang="sv-SE" dirty="0" smtClean="0"/>
              <a:t>2013 nr 16, mordhot mot anställd som krävde lön</a:t>
            </a:r>
          </a:p>
          <a:p>
            <a:r>
              <a:rPr lang="sv-SE" dirty="0" smtClean="0"/>
              <a:t>2013 nr 34, stridsåtgärder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7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Kollektivavtalstolkning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2013 nr 30, tillämpligt kollektivavtal</a:t>
            </a:r>
          </a:p>
          <a:p>
            <a:r>
              <a:rPr lang="sv-SE" dirty="0" smtClean="0"/>
              <a:t>2013 nr 52, nationaldagskompensation</a:t>
            </a:r>
            <a:br>
              <a:rPr lang="sv-SE" dirty="0" smtClean="0"/>
            </a:br>
            <a:r>
              <a:rPr lang="sv-SE" dirty="0" smtClean="0"/>
              <a:t>- jfr 2011 nr 61</a:t>
            </a:r>
          </a:p>
          <a:p>
            <a:r>
              <a:rPr lang="sv-SE" dirty="0" smtClean="0"/>
              <a:t>2013 nr 55, reservofficerspremie</a:t>
            </a:r>
          </a:p>
          <a:p>
            <a:r>
              <a:rPr lang="sv-SE" dirty="0" smtClean="0"/>
              <a:t>2013 nr 56, rätt till måltidsersättning</a:t>
            </a:r>
          </a:p>
          <a:p>
            <a:r>
              <a:rPr lang="sv-SE" dirty="0" smtClean="0"/>
              <a:t>2013 nr 69, arbetsfri dag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Övergång av 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2013 nr 6, förvärvaren bunden av lokalt kollektivavtal hos överlåtaren?</a:t>
            </a:r>
          </a:p>
          <a:p>
            <a:r>
              <a:rPr lang="sv-SE" dirty="0" smtClean="0"/>
              <a:t>2013 nr 47, vilka arbetstagare omfattades av övergång?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1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Avsked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2013 nr 25, högskolelektor</a:t>
            </a:r>
          </a:p>
          <a:p>
            <a:r>
              <a:rPr lang="sv-SE" dirty="0" smtClean="0"/>
              <a:t>2013 nr 53, hotfull och aggressiv mot chef</a:t>
            </a:r>
          </a:p>
          <a:p>
            <a:r>
              <a:rPr lang="sv-SE" dirty="0" smtClean="0"/>
              <a:t>2013 nr 72, facklig förtroendeman med samarbetssvårigheter 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6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Nedsatt arbetsförmåga, </a:t>
            </a:r>
            <a:r>
              <a:rPr lang="sv-SE" dirty="0" err="1" smtClean="0"/>
              <a:t>rehab.ansvar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2013 nr 65, alkoholsjukdom och psykiska problem</a:t>
            </a:r>
          </a:p>
          <a:p>
            <a:r>
              <a:rPr lang="sv-SE" dirty="0" smtClean="0"/>
              <a:t>2013 nr 78, busschaufför med hjärninfarkt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15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LAS-mål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2013 nr 11, avtalsturlista</a:t>
            </a:r>
          </a:p>
          <a:p>
            <a:r>
              <a:rPr lang="sv-SE" dirty="0" smtClean="0"/>
              <a:t>2013 nr 12, tvåmånadersregeln, vem har bevisbördan för när arbetsgivaren fick kännedom?</a:t>
            </a:r>
          </a:p>
          <a:p>
            <a:r>
              <a:rPr lang="sv-SE" dirty="0" smtClean="0"/>
              <a:t>2013 nr 42, övergång till tillsvidareanställning vid vikariat, vilken anställningstid får medräknas?</a:t>
            </a:r>
          </a:p>
          <a:p>
            <a:r>
              <a:rPr lang="sv-SE" dirty="0" smtClean="0"/>
              <a:t>2013 nr 73, provocerad uppsägning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99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2012 nr 89, tjänstgöringsbetyg</a:t>
            </a:r>
            <a:br>
              <a:rPr lang="sv-SE" dirty="0" smtClean="0"/>
            </a:br>
            <a:r>
              <a:rPr lang="sv-SE" dirty="0" smtClean="0"/>
              <a:t>- jfr 1986 nr 25</a:t>
            </a:r>
          </a:p>
          <a:p>
            <a:r>
              <a:rPr lang="sv-SE" dirty="0" smtClean="0"/>
              <a:t>2013 nr 19, alkotest för chaufförer efter kundkrav</a:t>
            </a:r>
            <a:br>
              <a:rPr lang="sv-SE" dirty="0" smtClean="0"/>
            </a:br>
            <a:r>
              <a:rPr lang="sv-SE" dirty="0" smtClean="0"/>
              <a:t>- jfr 2009 nr 36</a:t>
            </a:r>
          </a:p>
          <a:p>
            <a:r>
              <a:rPr lang="sv-SE" dirty="0" smtClean="0"/>
              <a:t>2013 nr 23, konkurrensklausul</a:t>
            </a:r>
          </a:p>
          <a:p>
            <a:r>
              <a:rPr lang="sv-SE" dirty="0" smtClean="0"/>
              <a:t>2013 nr 38, förhandlingsvägran, förhinder anmält via e-post</a:t>
            </a:r>
          </a:p>
          <a:p>
            <a:r>
              <a:rPr lang="sv-SE" dirty="0" smtClean="0"/>
              <a:t>2013 nr 59, karensdag på tjänstgöringsfri dag </a:t>
            </a:r>
          </a:p>
          <a:p>
            <a:r>
              <a:rPr lang="sv-SE" dirty="0" smtClean="0"/>
              <a:t>Solna tingsrätt, sjuklön för intermittent anställd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9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Ny lagstiftning, beslutad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2013</a:t>
            </a:r>
          </a:p>
          <a:p>
            <a:r>
              <a:rPr lang="sv-SE" dirty="0" smtClean="0"/>
              <a:t>Uthyrning av arbetstagare (1/1)  </a:t>
            </a:r>
          </a:p>
          <a:p>
            <a:r>
              <a:rPr lang="sv-SE" dirty="0" smtClean="0"/>
              <a:t>Åldersdiskriminering, utvidgat förbud (1/1)</a:t>
            </a:r>
          </a:p>
          <a:p>
            <a:r>
              <a:rPr lang="sv-SE" dirty="0"/>
              <a:t>Anmälningsskyldighet vid </a:t>
            </a:r>
            <a:r>
              <a:rPr lang="sv-SE" dirty="0" smtClean="0"/>
              <a:t>utstationering (1/7) 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2014</a:t>
            </a:r>
          </a:p>
          <a:p>
            <a:r>
              <a:rPr lang="sv-SE" dirty="0"/>
              <a:t>Sanktioner på </a:t>
            </a:r>
            <a:r>
              <a:rPr lang="sv-SE" dirty="0" smtClean="0"/>
              <a:t>arbetsmiljöområdet (1/7) </a:t>
            </a:r>
            <a:endParaRPr lang="sv-SE" dirty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240550" y="6831819"/>
            <a:ext cx="488346" cy="294435"/>
          </a:xfrm>
          <a:prstGeom prst="rect">
            <a:avLst/>
          </a:prstGeom>
        </p:spPr>
        <p:txBody>
          <a:bodyPr lIns="85478" tIns="42739" rIns="85478" bIns="42739"/>
          <a:lstStyle/>
          <a:p>
            <a:pPr>
              <a:defRPr/>
            </a:pPr>
            <a:fld id="{B9097B99-EFB7-47FF-B303-4AB1D4DEEC81}" type="slidenum">
              <a:rPr lang="sv-SE" smtClean="0"/>
              <a:pPr>
                <a:defRPr/>
              </a:pPr>
              <a:t>17</a:t>
            </a:fld>
            <a:endParaRPr lang="sv-SE" sz="800"/>
          </a:p>
        </p:txBody>
      </p:sp>
    </p:spTree>
    <p:extLst>
      <p:ext uri="{BB962C8B-B14F-4D97-AF65-F5344CB8AC3E}">
        <p14:creationId xmlns:p14="http://schemas.microsoft.com/office/powerpoint/2010/main" val="7221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Utredningsförslag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Styrmedel inom arbetsmiljön </a:t>
            </a:r>
          </a:p>
          <a:p>
            <a:r>
              <a:rPr lang="sv-SE" dirty="0" smtClean="0"/>
              <a:t>Ledighetslagstiftning</a:t>
            </a:r>
            <a:r>
              <a:rPr lang="sv-SE" dirty="0"/>
              <a:t>, förenkling 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/>
              <a:t>Integritetsskydd i arbetslivet (SOU </a:t>
            </a:r>
            <a:r>
              <a:rPr lang="sv-SE"/>
              <a:t>2009:44</a:t>
            </a:r>
            <a:r>
              <a:rPr lang="sv-SE" smtClean="0"/>
              <a:t>) </a:t>
            </a:r>
            <a:endParaRPr lang="sv-SE" dirty="0"/>
          </a:p>
          <a:p>
            <a:r>
              <a:rPr lang="sv-SE" dirty="0" smtClean="0"/>
              <a:t>Uppsägningstvister (SOU 2012:62)</a:t>
            </a:r>
          </a:p>
          <a:p>
            <a:r>
              <a:rPr lang="sv-SE" dirty="0" smtClean="0"/>
              <a:t>Utbildningsanställning (SOU 2012:80)</a:t>
            </a:r>
          </a:p>
          <a:p>
            <a:r>
              <a:rPr lang="sv-SE" dirty="0" smtClean="0"/>
              <a:t>Pensionsåldersutredningen (SOU 2013:25)</a:t>
            </a:r>
          </a:p>
          <a:p>
            <a:r>
              <a:rPr lang="sv-SE" dirty="0" smtClean="0"/>
              <a:t>Gymnasielärlingsanställning (lagrådsremiss 5 nov)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Pågående utredningar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Aktiva åtgärder mot diskriminering (Dir 2012:80)</a:t>
            </a:r>
          </a:p>
          <a:p>
            <a:r>
              <a:rPr lang="sv-SE" dirty="0" smtClean="0"/>
              <a:t>Meddelarskydd för privatanställda i offentligt finansierad verksamhet (Dir 2012:76) </a:t>
            </a:r>
          </a:p>
          <a:p>
            <a:r>
              <a:rPr lang="sv-SE" dirty="0" smtClean="0"/>
              <a:t>Stärkt skydd för </a:t>
            </a:r>
            <a:r>
              <a:rPr lang="sv-SE" dirty="0" err="1" smtClean="0"/>
              <a:t>whistleblowers</a:t>
            </a:r>
            <a:r>
              <a:rPr lang="sv-SE" dirty="0" smtClean="0"/>
              <a:t> (Dir 2013:16)</a:t>
            </a:r>
          </a:p>
          <a:p>
            <a:r>
              <a:rPr lang="sv-SE" dirty="0" smtClean="0"/>
              <a:t>Inhyrning och företrädesrätt (Dir 2013:1)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240550" y="6831819"/>
            <a:ext cx="488346" cy="294435"/>
          </a:xfrm>
          <a:prstGeom prst="rect">
            <a:avLst/>
          </a:prstGeom>
        </p:spPr>
        <p:txBody>
          <a:bodyPr lIns="85478" tIns="42739" rIns="85478" bIns="42739"/>
          <a:lstStyle/>
          <a:p>
            <a:pPr>
              <a:defRPr/>
            </a:pPr>
            <a:fld id="{B9097B99-EFB7-47FF-B303-4AB1D4DEEC81}" type="slidenum">
              <a:rPr lang="sv-SE" smtClean="0"/>
              <a:pPr>
                <a:defRPr/>
              </a:pPr>
              <a:t>19</a:t>
            </a:fld>
            <a:endParaRPr lang="sv-SE" sz="800"/>
          </a:p>
        </p:txBody>
      </p:sp>
    </p:spTree>
    <p:extLst>
      <p:ext uri="{BB962C8B-B14F-4D97-AF65-F5344CB8AC3E}">
        <p14:creationId xmlns:p14="http://schemas.microsoft.com/office/powerpoint/2010/main" val="30170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mtClean="0"/>
              <a:t>Arbetsdomstolens domar – statistik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Hittills under 2013 har 79 domar meddelats</a:t>
            </a:r>
            <a:br>
              <a:rPr lang="sv-SE" dirty="0" smtClean="0"/>
            </a:br>
            <a:r>
              <a:rPr lang="sv-SE" dirty="0" smtClean="0"/>
              <a:t>- varav 63 A-mål och 16 B-mål</a:t>
            </a:r>
          </a:p>
          <a:p>
            <a:r>
              <a:rPr lang="sv-SE" dirty="0" smtClean="0"/>
              <a:t>Under 2012 meddelades 91 domar/beslut</a:t>
            </a:r>
          </a:p>
          <a:p>
            <a:r>
              <a:rPr lang="sv-SE" dirty="0" smtClean="0"/>
              <a:t>Inkomna mål totalt under perioden 2010 – 2012;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u="sng" dirty="0" smtClean="0"/>
              <a:t>2010</a:t>
            </a:r>
            <a:r>
              <a:rPr lang="sv-SE" dirty="0" smtClean="0"/>
              <a:t>			</a:t>
            </a:r>
            <a:r>
              <a:rPr lang="sv-SE" u="sng" dirty="0" smtClean="0"/>
              <a:t>2011</a:t>
            </a:r>
            <a:r>
              <a:rPr lang="sv-SE" dirty="0" smtClean="0"/>
              <a:t>			</a:t>
            </a:r>
            <a:r>
              <a:rPr lang="sv-SE" u="sng" dirty="0" smtClean="0"/>
              <a:t>2012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374				353			384</a:t>
            </a:r>
          </a:p>
          <a:p>
            <a:endParaRPr lang="sv-SE" dirty="0" smtClean="0"/>
          </a:p>
          <a:p>
            <a:r>
              <a:rPr lang="sv-SE" dirty="0" err="1" smtClean="0"/>
              <a:t>Fr</a:t>
            </a:r>
            <a:r>
              <a:rPr lang="sv-SE" dirty="0" smtClean="0"/>
              <a:t> o m den 1/1 2014 kommer domarna att meddelas redan klockan 11!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240550" y="6831819"/>
            <a:ext cx="488346" cy="294435"/>
          </a:xfrm>
          <a:prstGeom prst="rect">
            <a:avLst/>
          </a:prstGeom>
        </p:spPr>
        <p:txBody>
          <a:bodyPr lIns="85478" tIns="42739" rIns="85478" bIns="42739"/>
          <a:lstStyle/>
          <a:p>
            <a:pPr>
              <a:defRPr/>
            </a:pPr>
            <a:fld id="{B9097B99-EFB7-47FF-B303-4AB1D4DEEC81}" type="slidenum">
              <a:rPr lang="sv-SE" smtClean="0"/>
              <a:pPr>
                <a:defRPr/>
              </a:pPr>
              <a:t>2</a:t>
            </a:fld>
            <a:endParaRPr lang="sv-SE" sz="800"/>
          </a:p>
        </p:txBody>
      </p:sp>
    </p:spTree>
    <p:extLst>
      <p:ext uri="{BB962C8B-B14F-4D97-AF65-F5344CB8AC3E}">
        <p14:creationId xmlns:p14="http://schemas.microsoft.com/office/powerpoint/2010/main" val="3168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Anställningsskyddslagens </a:t>
            </a:r>
            <a:br>
              <a:rPr lang="sv-SE" dirty="0" smtClean="0"/>
            </a:br>
            <a:r>
              <a:rPr lang="sv-SE" dirty="0" smtClean="0"/>
              <a:t>tillämpningsområde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Arbetstagarbegreppet</a:t>
            </a:r>
          </a:p>
          <a:p>
            <a:r>
              <a:rPr lang="sv-SE" dirty="0" smtClean="0"/>
              <a:t>2013 nr 32, Cellisten vid Operan.</a:t>
            </a:r>
            <a:br>
              <a:rPr lang="sv-SE" dirty="0" smtClean="0"/>
            </a:br>
            <a:r>
              <a:rPr lang="sv-SE" dirty="0" smtClean="0"/>
              <a:t>eget AB, tidigare anställd</a:t>
            </a:r>
            <a:br>
              <a:rPr lang="sv-SE" dirty="0" smtClean="0"/>
            </a:br>
            <a:r>
              <a:rPr lang="sv-SE" dirty="0" smtClean="0"/>
              <a:t>-jfr 2012 nr 24 och 2005 nr 16</a:t>
            </a:r>
          </a:p>
          <a:p>
            <a:r>
              <a:rPr lang="sv-SE" dirty="0" smtClean="0"/>
              <a:t>2013 nr 21, Pizzabagare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Anställningsskyddslagens tillämpningsområde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Undantagen i 1 § </a:t>
            </a:r>
          </a:p>
          <a:p>
            <a:r>
              <a:rPr lang="sv-SE" dirty="0" smtClean="0"/>
              <a:t>2013 nr 4</a:t>
            </a:r>
            <a:r>
              <a:rPr lang="sv-SE" smtClean="0"/>
              <a:t>, Tidigare VD </a:t>
            </a:r>
            <a:r>
              <a:rPr lang="sv-SE" dirty="0" smtClean="0"/>
              <a:t>med uppsägningstid ”enligt lag”</a:t>
            </a:r>
            <a:br>
              <a:rPr lang="sv-SE" dirty="0" smtClean="0"/>
            </a:br>
            <a:r>
              <a:rPr lang="sv-SE" dirty="0" smtClean="0"/>
              <a:t>- jfr AD 1991 nr 86, Göteborgs tingsrätt T 7166-12</a:t>
            </a:r>
          </a:p>
          <a:p>
            <a:r>
              <a:rPr lang="sv-SE" dirty="0" smtClean="0"/>
              <a:t>2013 nr 2, personlig assistent avskedad</a:t>
            </a:r>
            <a:br>
              <a:rPr lang="sv-SE" dirty="0" smtClean="0"/>
            </a:br>
            <a:r>
              <a:rPr lang="sv-SE" dirty="0" smtClean="0"/>
              <a:t>- jfr 2005 nr 16 och 2006 nr 99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LAS eller allmänna principer?</a:t>
            </a:r>
          </a:p>
          <a:p>
            <a:r>
              <a:rPr lang="sv-SE" dirty="0" smtClean="0"/>
              <a:t>2013 nr 57, avsked från tidsbegränsad anställning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6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Diskriminering/ missgynnande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2013 nr 18, avtalad lönehöjning?</a:t>
            </a:r>
          </a:p>
          <a:p>
            <a:r>
              <a:rPr lang="sv-SE" dirty="0" smtClean="0"/>
              <a:t>2013 nr 22, sämre efter föräldraledighet</a:t>
            </a:r>
          </a:p>
          <a:p>
            <a:r>
              <a:rPr lang="sv-SE" dirty="0" smtClean="0"/>
              <a:t>2013 nr 29, BH-storlek på namnskylt</a:t>
            </a:r>
          </a:p>
          <a:p>
            <a:r>
              <a:rPr lang="sv-SE" dirty="0" smtClean="0"/>
              <a:t>2013 nr 63, läkarintyg för sjukt barn</a:t>
            </a:r>
          </a:p>
          <a:p>
            <a:r>
              <a:rPr lang="sv-SE" dirty="0" smtClean="0"/>
              <a:t>2013 nr 64, lönediskriminering</a:t>
            </a:r>
          </a:p>
          <a:p>
            <a:r>
              <a:rPr lang="sv-SE" dirty="0" smtClean="0"/>
              <a:t>2013 nr 71, sexuella trakasserier</a:t>
            </a:r>
          </a:p>
          <a:p>
            <a:r>
              <a:rPr lang="sv-SE" dirty="0" smtClean="0"/>
              <a:t>2013 nr 74, återtaget anställningserbjudande?</a:t>
            </a:r>
          </a:p>
          <a:p>
            <a:r>
              <a:rPr lang="sv-SE" dirty="0" smtClean="0"/>
              <a:t>Svea </a:t>
            </a:r>
            <a:r>
              <a:rPr lang="sv-SE" dirty="0"/>
              <a:t>Hovrätt, 2013-10-08, Mål nr T 1912-13</a:t>
            </a:r>
            <a:br>
              <a:rPr lang="sv-SE" dirty="0"/>
            </a:br>
            <a:r>
              <a:rPr lang="sv-SE" dirty="0"/>
              <a:t>flicka med hörselnedsättning nekad sjukförsäkring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6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Diskriminering, pågående lagstiftningsärenden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1/1 2013, utvidgat förbud mot åldersdiskriminering</a:t>
            </a:r>
          </a:p>
          <a:p>
            <a:r>
              <a:rPr lang="sv-SE" dirty="0" smtClean="0"/>
              <a:t>Utredning om aktiva åtgärder (Dir. 2012:80) med</a:t>
            </a:r>
            <a:br>
              <a:rPr lang="sv-SE" dirty="0" smtClean="0"/>
            </a:br>
            <a:r>
              <a:rPr lang="sv-SE" dirty="0" smtClean="0"/>
              <a:t>tilläggsdirektiv om lönekartläggning.</a:t>
            </a:r>
            <a:br>
              <a:rPr lang="sv-SE" dirty="0" smtClean="0"/>
            </a:br>
            <a:r>
              <a:rPr lang="sv-SE" dirty="0" smtClean="0"/>
              <a:t>Redovisas den 1 februari 2014.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5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Tidigare AD-praxis, lönediskriminering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2001 nr 76, IVA-sköterska ./. medicintekniker</a:t>
            </a:r>
          </a:p>
          <a:p>
            <a:r>
              <a:rPr lang="sv-SE" dirty="0"/>
              <a:t>2001 nr 51, socialkonsulenter hos länsstyrelse</a:t>
            </a:r>
          </a:p>
          <a:p>
            <a:r>
              <a:rPr lang="sv-SE" dirty="0"/>
              <a:t>2001 nr 13, barnmorska ./. Medicintekniker</a:t>
            </a:r>
          </a:p>
          <a:p>
            <a:r>
              <a:rPr lang="sv-SE" dirty="0"/>
              <a:t>1997 nr 68, gymnasielärare</a:t>
            </a:r>
          </a:p>
          <a:p>
            <a:r>
              <a:rPr lang="sv-SE" dirty="0"/>
              <a:t>1996 nr 79, avdelningschefer i Karlskoga kommun</a:t>
            </a:r>
          </a:p>
          <a:p>
            <a:r>
              <a:rPr lang="sv-SE" dirty="0"/>
              <a:t>1996 nr 41, barnmorska ./. Klinikingenjör</a:t>
            </a:r>
          </a:p>
          <a:p>
            <a:r>
              <a:rPr lang="sv-SE" dirty="0"/>
              <a:t>1995 nr 158, ekonomer i Kumla kommun</a:t>
            </a:r>
          </a:p>
          <a:p>
            <a:r>
              <a:rPr lang="sv-SE" dirty="0"/>
              <a:t>1991 nr 62, journalister vid Radio Dalarna</a:t>
            </a:r>
          </a:p>
          <a:p>
            <a:r>
              <a:rPr lang="sv-SE" dirty="0"/>
              <a:t>1984 nr 140, </a:t>
            </a:r>
            <a:r>
              <a:rPr lang="sv-SE" dirty="0" smtClean="0"/>
              <a:t>blankettekniker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8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Lönediskriminering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Missgynnande</a:t>
            </a:r>
          </a:p>
          <a:p>
            <a:r>
              <a:rPr lang="sv-SE" dirty="0" smtClean="0"/>
              <a:t>Jämförbar situation</a:t>
            </a:r>
          </a:p>
          <a:p>
            <a:r>
              <a:rPr lang="sv-SE" dirty="0" smtClean="0"/>
              <a:t>Orsakssamband</a:t>
            </a:r>
          </a:p>
          <a:p>
            <a:r>
              <a:rPr lang="sv-SE" dirty="0" smtClean="0"/>
              <a:t>Löneskillnad vid nyanställning - vad är marknad?</a:t>
            </a:r>
          </a:p>
          <a:p>
            <a:r>
              <a:rPr lang="sv-SE" dirty="0" smtClean="0"/>
              <a:t>Löneskillnad efter revision - individuell och differentierad lön fastställd enligt kriterier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6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Omplaceringsfrågor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Tillräckliga kvalifikationer</a:t>
            </a:r>
          </a:p>
          <a:p>
            <a:r>
              <a:rPr lang="sv-SE" dirty="0" smtClean="0"/>
              <a:t>2013 nr 13, omplacering inom staten (forskare)</a:t>
            </a:r>
          </a:p>
          <a:p>
            <a:r>
              <a:rPr lang="sv-SE" dirty="0" smtClean="0"/>
              <a:t>2013 nr 67, krav på högskoleutbildning</a:t>
            </a:r>
            <a:br>
              <a:rPr lang="sv-SE" dirty="0" smtClean="0"/>
            </a:br>
            <a:r>
              <a:rPr lang="sv-SE" dirty="0" smtClean="0"/>
              <a:t>- jfr 2010 nr 34 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Omplaceringsskyldighetens omfattning</a:t>
            </a:r>
          </a:p>
          <a:p>
            <a:r>
              <a:rPr lang="sv-SE" dirty="0" smtClean="0"/>
              <a:t>2013 nr 60, självständiga rörelsegrenar</a:t>
            </a:r>
            <a:br>
              <a:rPr lang="sv-SE" dirty="0" smtClean="0"/>
            </a:br>
            <a:r>
              <a:rPr lang="sv-SE" dirty="0" smtClean="0"/>
              <a:t>- jfr  1984 nr 141</a:t>
            </a:r>
            <a:endParaRPr lang="sv-SE" dirty="0"/>
          </a:p>
          <a:p>
            <a:r>
              <a:rPr lang="sv-SE" dirty="0" smtClean="0"/>
              <a:t>Följderna av AD 2012 nr 16 , fritidsledarna i Vänersborg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240550" y="6831819"/>
            <a:ext cx="488346" cy="294435"/>
          </a:xfrm>
          <a:prstGeom prst="rect">
            <a:avLst/>
          </a:prstGeom>
        </p:spPr>
        <p:txBody>
          <a:bodyPr lIns="85478" tIns="42739" rIns="85478" bIns="42739"/>
          <a:lstStyle/>
          <a:p>
            <a:pPr>
              <a:defRPr/>
            </a:pPr>
            <a:fld id="{B9097B99-EFB7-47FF-B303-4AB1D4DEEC81}" type="slidenum">
              <a:rPr lang="sv-SE" smtClean="0"/>
              <a:pPr>
                <a:defRPr/>
              </a:pPr>
              <a:t>9</a:t>
            </a:fld>
            <a:endParaRPr lang="sv-SE" sz="800"/>
          </a:p>
        </p:txBody>
      </p:sp>
    </p:spTree>
    <p:extLst>
      <p:ext uri="{BB962C8B-B14F-4D97-AF65-F5344CB8AC3E}">
        <p14:creationId xmlns:p14="http://schemas.microsoft.com/office/powerpoint/2010/main" val="4200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tigo_MALL_low">
  <a:themeElements>
    <a:clrScheme name="Fastigo_temafärger">
      <a:dk1>
        <a:srgbClr val="006B6E"/>
      </a:dk1>
      <a:lt1>
        <a:srgbClr val="D4D1CA"/>
      </a:lt1>
      <a:dk2>
        <a:srgbClr val="BD1E35"/>
      </a:dk2>
      <a:lt2>
        <a:srgbClr val="EEECE1"/>
      </a:lt2>
      <a:accent1>
        <a:srgbClr val="006B6E"/>
      </a:accent1>
      <a:accent2>
        <a:srgbClr val="BD1E35"/>
      </a:accent2>
      <a:accent3>
        <a:srgbClr val="81735B"/>
      </a:accent3>
      <a:accent4>
        <a:srgbClr val="D4D1CA"/>
      </a:accent4>
      <a:accent5>
        <a:srgbClr val="000000"/>
      </a:accent5>
      <a:accent6>
        <a:srgbClr val="FFFFFF"/>
      </a:accent6>
      <a:hlink>
        <a:srgbClr val="006B6E"/>
      </a:hlink>
      <a:folHlink>
        <a:srgbClr val="BD1E35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sharepoint/v3/field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Fastigo_MALL_low</Template>
  <TotalTime>1189</TotalTime>
  <Words>525</Words>
  <Application>Microsoft Office PowerPoint</Application>
  <PresentationFormat>Anpassad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Fastigo_MALL_low</vt:lpstr>
      <vt:lpstr>Arbetsrättsliga Föreningen  i Södra Sverige, 2013</vt:lpstr>
      <vt:lpstr>Arbetsdomstolens domar – statistik</vt:lpstr>
      <vt:lpstr>Anställningsskyddslagens  tillämpningsområde</vt:lpstr>
      <vt:lpstr>Anställningsskyddslagens tillämpningsområde</vt:lpstr>
      <vt:lpstr>Diskriminering/ missgynnande</vt:lpstr>
      <vt:lpstr>Diskriminering, pågående lagstiftningsärenden </vt:lpstr>
      <vt:lpstr>Tidigare AD-praxis, lönediskriminering</vt:lpstr>
      <vt:lpstr>Lönediskriminering</vt:lpstr>
      <vt:lpstr>Omplaceringsfrågor</vt:lpstr>
      <vt:lpstr>Föreningsrättskränkning</vt:lpstr>
      <vt:lpstr>Kollektivavtalstolkning</vt:lpstr>
      <vt:lpstr>Övergång av verksamhet</vt:lpstr>
      <vt:lpstr>Avsked </vt:lpstr>
      <vt:lpstr>Nedsatt arbetsförmåga, rehab.ansvar</vt:lpstr>
      <vt:lpstr>Övriga LAS-mål</vt:lpstr>
      <vt:lpstr>Övrigt</vt:lpstr>
      <vt:lpstr>Ny lagstiftning, beslutad </vt:lpstr>
      <vt:lpstr>Utredningsförslag</vt:lpstr>
      <vt:lpstr>Pågående utredningar</vt:lpstr>
    </vt:vector>
  </TitlesOfParts>
  <Company>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Arbetsrättsliga Föreningen  i Södra Sverige, 2012</dc:title>
  <dc:creator>Jonas Stålnacke</dc:creator>
  <cp:lastModifiedBy>Katarina Broman</cp:lastModifiedBy>
  <cp:revision>66</cp:revision>
  <cp:lastPrinted>2013-11-07T09:25:07Z</cp:lastPrinted>
  <dcterms:created xsi:type="dcterms:W3CDTF">2012-11-21T08:41:47Z</dcterms:created>
  <dcterms:modified xsi:type="dcterms:W3CDTF">2013-11-20T13:33:42Z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